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71" r:id="rId6"/>
    <p:sldId id="269" r:id="rId7"/>
    <p:sldId id="270" r:id="rId8"/>
    <p:sldId id="260" r:id="rId9"/>
    <p:sldId id="261" r:id="rId10"/>
    <p:sldId id="263" r:id="rId11"/>
    <p:sldId id="264" r:id="rId12"/>
    <p:sldId id="268" r:id="rId13"/>
    <p:sldId id="265" r:id="rId14"/>
    <p:sldId id="266" r:id="rId15"/>
    <p:sldId id="272" r:id="rId16"/>
    <p:sldId id="273" r:id="rId17"/>
    <p:sldId id="274" r:id="rId18"/>
    <p:sldId id="381" r:id="rId19"/>
    <p:sldId id="472" r:id="rId20"/>
    <p:sldId id="473" r:id="rId21"/>
    <p:sldId id="474" r:id="rId22"/>
    <p:sldId id="475" r:id="rId23"/>
    <p:sldId id="476" r:id="rId24"/>
    <p:sldId id="477" r:id="rId25"/>
    <p:sldId id="478" r:id="rId26"/>
    <p:sldId id="479" r:id="rId27"/>
    <p:sldId id="480" r:id="rId28"/>
    <p:sldId id="481" r:id="rId29"/>
    <p:sldId id="482" r:id="rId30"/>
    <p:sldId id="483" r:id="rId31"/>
    <p:sldId id="484" r:id="rId32"/>
    <p:sldId id="485" r:id="rId33"/>
    <p:sldId id="486" r:id="rId34"/>
    <p:sldId id="487" r:id="rId35"/>
    <p:sldId id="488" r:id="rId36"/>
    <p:sldId id="489" r:id="rId37"/>
    <p:sldId id="490" r:id="rId38"/>
    <p:sldId id="491" r:id="rId39"/>
    <p:sldId id="492" r:id="rId40"/>
    <p:sldId id="493" r:id="rId41"/>
    <p:sldId id="494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4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669043-DE7D-E241-B323-259F745B36F3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281282-762D-B644-93AD-09795FA43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050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281282-762D-B644-93AD-09795FA43EC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45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090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ar-SA"/>
              <a:t>حرر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64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ar-SA"/>
              <a:t>حرر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955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حرر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85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حرر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530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ar-SA"/>
              <a:t>حرر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ar-SA"/>
              <a:t>حرر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24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حرر أنماط نص الشكل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ar-SA"/>
              <a:t>حرر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حرر أنماط نص الشكل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ar-SA"/>
              <a:t>حرر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855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22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436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ar-SA"/>
              <a:t>حرر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حرر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94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حرر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75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ar-SA"/>
              <a:t>حرر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9B0DE6D-96D5-7142-BC87-7036A506986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DC8BA46-C899-FA42-B68D-5611AC7E8B7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72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15DBA-4DAA-1A07-EE89-DE3A688963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Local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420D83-D680-440E-3BF7-4B4BA14943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Prepared by</a:t>
            </a:r>
          </a:p>
          <a:p>
            <a:pPr algn="ctr"/>
            <a:r>
              <a:rPr lang="en-US" dirty="0"/>
              <a:t>Dr. Aliya Aleryani </a:t>
            </a:r>
          </a:p>
        </p:txBody>
      </p:sp>
    </p:spTree>
    <p:extLst>
      <p:ext uri="{BB962C8B-B14F-4D97-AF65-F5344CB8AC3E}">
        <p14:creationId xmlns:p14="http://schemas.microsoft.com/office/powerpoint/2010/main" val="3352988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001D8-B277-00EC-2D07-B8B66CA87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4A1E4-B472-B468-9083-69F62D441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8 Queens</a:t>
            </a:r>
          </a:p>
          <a:p>
            <a:pPr lvl="1"/>
            <a:r>
              <a:rPr lang="en-US" sz="2000" dirty="0"/>
              <a:t>The goal is to minimize the number of queens attacking each other.</a:t>
            </a:r>
          </a:p>
          <a:p>
            <a:pPr lvl="1"/>
            <a:r>
              <a:rPr lang="en-US" sz="2000" dirty="0"/>
              <a:t>Heuristic cost estimate, h=number of queens (Q) attacking each others directly or indirectly.</a:t>
            </a:r>
          </a:p>
          <a:p>
            <a:pPr lvl="1"/>
            <a:r>
              <a:rPr lang="en-US" sz="2000" dirty="0"/>
              <a:t>Successors are all possible states </a:t>
            </a:r>
          </a:p>
          <a:p>
            <a:pPr marL="457200" lvl="1" indent="0">
              <a:buNone/>
            </a:pPr>
            <a:r>
              <a:rPr lang="en-US" sz="2000" dirty="0"/>
              <a:t>    moving one Q in the same column.</a:t>
            </a:r>
          </a:p>
          <a:p>
            <a:pPr lvl="1"/>
            <a:r>
              <a:rPr lang="en-US" sz="2000" dirty="0"/>
              <a:t>8 * 7= 56 possible successors.</a:t>
            </a:r>
            <a:endParaRPr lang="en-US" sz="2400" dirty="0"/>
          </a:p>
          <a:p>
            <a:pPr lvl="1"/>
            <a:r>
              <a:rPr lang="en-US" sz="2000" dirty="0"/>
              <a:t>(a) h=1</a:t>
            </a:r>
          </a:p>
          <a:p>
            <a:pPr lvl="1"/>
            <a:r>
              <a:rPr lang="en-US" sz="2000" dirty="0"/>
              <a:t>(b) h= 17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F7417D-4C55-F0D0-9F57-64A4B107B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432" y="3092489"/>
            <a:ext cx="5227422" cy="274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1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91CE6-56E1-740A-CED8-FD3999170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B9F1E-FD39-A5BB-6B87-198171152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015732"/>
            <a:ext cx="9520158" cy="3668376"/>
          </a:xfrm>
        </p:spPr>
        <p:txBody>
          <a:bodyPr/>
          <a:lstStyle/>
          <a:p>
            <a:r>
              <a:rPr lang="en-US" sz="2800" b="1" dirty="0"/>
              <a:t>4-Blocks: global heuristic function</a:t>
            </a:r>
          </a:p>
          <a:p>
            <a:pPr lvl="1"/>
            <a:r>
              <a:rPr lang="en-US" sz="2000" dirty="0"/>
              <a:t>h= +1</a:t>
            </a:r>
            <a:r>
              <a:rPr lang="en-GB" sz="2000" i="0" u="none" strike="noStrike" dirty="0">
                <a:solidFill>
                  <a:srgbClr val="000000"/>
                </a:solidFill>
                <a:effectLst/>
              </a:rPr>
              <a:t> for all the blocks in the support structure if the block is correctly positioned</a:t>
            </a:r>
          </a:p>
          <a:p>
            <a:pPr lvl="1"/>
            <a:r>
              <a:rPr lang="en-GB" sz="2000" i="0" u="none" strike="noStrike" dirty="0">
                <a:solidFill>
                  <a:srgbClr val="000000"/>
                </a:solidFill>
                <a:effectLst/>
              </a:rPr>
              <a:t>otherwise h= -1 </a:t>
            </a:r>
            <a:endParaRPr lang="en-US" sz="2000" dirty="0"/>
          </a:p>
          <a:p>
            <a:pPr marL="457200" lvl="1" indent="0">
              <a:buNone/>
            </a:pPr>
            <a:r>
              <a:rPr lang="en-US" dirty="0"/>
              <a:t>  </a:t>
            </a:r>
          </a:p>
          <a:p>
            <a:pPr marL="0" indent="0">
              <a:buNone/>
            </a:pPr>
            <a:r>
              <a:rPr lang="en-US" dirty="0"/>
              <a:t>                              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39B20-CD1F-E998-C6E8-E253BEBA6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434" y="3429000"/>
            <a:ext cx="3636062" cy="24170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E9A022-2AAB-D3D1-6A11-D3CBDDC363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12" t="19078" r="24059" b="49380"/>
          <a:stretch/>
        </p:blipFill>
        <p:spPr>
          <a:xfrm>
            <a:off x="6326654" y="3441357"/>
            <a:ext cx="3875578" cy="241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129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DA5AD-2F4A-3014-BE57-9228712B8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br>
              <a:rPr lang="en-US" dirty="0"/>
            </a:b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3FF173A-83F7-D4F9-79FD-40CFB23BE1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779" b="13379"/>
          <a:stretch/>
        </p:blipFill>
        <p:spPr>
          <a:xfrm>
            <a:off x="2174788" y="2594919"/>
            <a:ext cx="7562335" cy="2780270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73374CD-46B7-4DBD-CE1D-8759FE7B1B42}"/>
              </a:ext>
            </a:extLst>
          </p:cNvPr>
          <p:cNvSpPr txBox="1"/>
          <p:nvPr/>
        </p:nvSpPr>
        <p:spPr>
          <a:xfrm>
            <a:off x="1952367" y="2225587"/>
            <a:ext cx="1749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Start with h= -6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24C9BE-CD99-54D2-8028-79717D4EB03B}"/>
              </a:ext>
            </a:extLst>
          </p:cNvPr>
          <p:cNvSpPr txBox="1"/>
          <p:nvPr/>
        </p:nvSpPr>
        <p:spPr>
          <a:xfrm>
            <a:off x="7414054" y="5398534"/>
            <a:ext cx="1628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End with h=-6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029249-D2A4-63CC-C413-A88DD8282224}"/>
              </a:ext>
            </a:extLst>
          </p:cNvPr>
          <p:cNvSpPr txBox="1"/>
          <p:nvPr/>
        </p:nvSpPr>
        <p:spPr>
          <a:xfrm>
            <a:off x="3941805" y="3735860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(2)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50AC7F-02AE-7B17-C9E0-FAACE59409D9}"/>
              </a:ext>
            </a:extLst>
          </p:cNvPr>
          <p:cNvSpPr txBox="1"/>
          <p:nvPr/>
        </p:nvSpPr>
        <p:spPr>
          <a:xfrm>
            <a:off x="2413692" y="3735860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(1)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5270C4-2071-DA02-1854-12CD8E476B70}"/>
              </a:ext>
            </a:extLst>
          </p:cNvPr>
          <p:cNvSpPr txBox="1"/>
          <p:nvPr/>
        </p:nvSpPr>
        <p:spPr>
          <a:xfrm>
            <a:off x="6034225" y="3727619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(3)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BAE3A4-CFEC-7472-E343-384F1B1AD313}"/>
              </a:ext>
            </a:extLst>
          </p:cNvPr>
          <p:cNvSpPr txBox="1"/>
          <p:nvPr/>
        </p:nvSpPr>
        <p:spPr>
          <a:xfrm>
            <a:off x="8344929" y="3735860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(4)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6183CC-AC2C-D88E-5D34-8973A9ED418E}"/>
              </a:ext>
            </a:extLst>
          </p:cNvPr>
          <p:cNvSpPr txBox="1"/>
          <p:nvPr/>
        </p:nvSpPr>
        <p:spPr>
          <a:xfrm>
            <a:off x="4122279" y="5179829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(5)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CDB895-19AB-5A98-2EEF-B2FAB7E9EF41}"/>
              </a:ext>
            </a:extLst>
          </p:cNvPr>
          <p:cNvSpPr txBox="1"/>
          <p:nvPr/>
        </p:nvSpPr>
        <p:spPr>
          <a:xfrm>
            <a:off x="6000615" y="5181198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(6)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B0426A-DD8A-A56C-894B-1CF9D031B15D}"/>
              </a:ext>
            </a:extLst>
          </p:cNvPr>
          <p:cNvSpPr txBox="1"/>
          <p:nvPr/>
        </p:nvSpPr>
        <p:spPr>
          <a:xfrm>
            <a:off x="7656311" y="5179829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(7)</a:t>
            </a:r>
          </a:p>
        </p:txBody>
      </p:sp>
    </p:spTree>
    <p:extLst>
      <p:ext uri="{BB962C8B-B14F-4D97-AF65-F5344CB8AC3E}">
        <p14:creationId xmlns:p14="http://schemas.microsoft.com/office/powerpoint/2010/main" val="513215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05910-4FA9-43A6-AF90-FE93AC628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/>
              </a:rPr>
              <a:t>Hill-Climbing </a:t>
            </a:r>
            <a:r>
              <a:rPr lang="en-GB" dirty="0"/>
              <a:t>S</a:t>
            </a:r>
            <a:r>
              <a:rPr lang="en-GB" dirty="0">
                <a:effectLst/>
              </a:rPr>
              <a:t>earch Pros/Cons</a:t>
            </a:r>
            <a:br>
              <a:rPr lang="en-GB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E8B93-52F8-0D54-D782-7B2F382DC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015732"/>
            <a:ext cx="6818472" cy="3927868"/>
          </a:xfrm>
        </p:spPr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chemeClr val="accent1">
                    <a:lumMod val="75000"/>
                  </a:schemeClr>
                </a:solidFill>
                <a:effectLst/>
              </a:rPr>
              <a:t>Pros:</a:t>
            </a:r>
          </a:p>
          <a:p>
            <a:pPr lvl="1"/>
            <a:r>
              <a:rPr lang="en-GB" sz="2000" dirty="0">
                <a:solidFill>
                  <a:srgbClr val="070707"/>
                </a:solidFill>
              </a:rPr>
              <a:t>It </a:t>
            </a:r>
            <a:r>
              <a:rPr lang="en-GB" sz="2000" dirty="0">
                <a:solidFill>
                  <a:srgbClr val="070707"/>
                </a:solidFill>
                <a:effectLst/>
              </a:rPr>
              <a:t>can make rapid progress toward a solution because it is usually quite easy to improve a bad state.</a:t>
            </a:r>
          </a:p>
          <a:p>
            <a:pPr lvl="1"/>
            <a:r>
              <a:rPr lang="en-GB" sz="2000" dirty="0">
                <a:solidFill>
                  <a:srgbClr val="070707"/>
                </a:solidFill>
                <a:effectLst/>
              </a:rPr>
              <a:t>No backtracking</a:t>
            </a:r>
          </a:p>
          <a:p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Cons:</a:t>
            </a:r>
          </a:p>
          <a:p>
            <a:pPr lvl="1"/>
            <a:r>
              <a:rPr lang="en-GB" sz="2000" b="1" dirty="0">
                <a:solidFill>
                  <a:srgbClr val="070707"/>
                </a:solidFill>
              </a:rPr>
              <a:t>LOCAL MAXIMA</a:t>
            </a:r>
            <a:r>
              <a:rPr lang="en-GB" sz="2000" dirty="0">
                <a:solidFill>
                  <a:srgbClr val="070707"/>
                </a:solidFill>
              </a:rPr>
              <a:t>: a peak that is higher than each of its neighbouring states but lower than the global maximum.</a:t>
            </a:r>
          </a:p>
          <a:p>
            <a:pPr lvl="1"/>
            <a:r>
              <a:rPr lang="en-GB" sz="2000" b="1" dirty="0">
                <a:solidFill>
                  <a:srgbClr val="070707"/>
                </a:solidFill>
              </a:rPr>
              <a:t>PLATEAUS</a:t>
            </a:r>
            <a:r>
              <a:rPr lang="en-GB" sz="2000" dirty="0">
                <a:solidFill>
                  <a:srgbClr val="070707"/>
                </a:solidFill>
              </a:rPr>
              <a:t>: a flat area of the state-space landscape. It can be</a:t>
            </a:r>
          </a:p>
          <a:p>
            <a:pPr marL="457200" lvl="1" indent="0">
              <a:buNone/>
            </a:pPr>
            <a:r>
              <a:rPr lang="en-GB" sz="2000" dirty="0">
                <a:solidFill>
                  <a:srgbClr val="070707"/>
                </a:solidFill>
              </a:rPr>
              <a:t>    a flat local maximum, from which no uphill exit exists, or a</a:t>
            </a:r>
          </a:p>
          <a:p>
            <a:pPr marL="457200" lvl="1" indent="0">
              <a:buNone/>
            </a:pPr>
            <a:r>
              <a:rPr lang="en-GB" sz="2000" dirty="0">
                <a:solidFill>
                  <a:srgbClr val="070707"/>
                </a:solidFill>
              </a:rPr>
              <a:t>    shoulder, from which progress is possible.</a:t>
            </a:r>
          </a:p>
          <a:p>
            <a:pPr lvl="1"/>
            <a:r>
              <a:rPr lang="en-GB" sz="2000" b="1" dirty="0">
                <a:solidFill>
                  <a:srgbClr val="070707"/>
                </a:solidFill>
              </a:rPr>
              <a:t>RIDGES</a:t>
            </a:r>
            <a:r>
              <a:rPr lang="en-GB" sz="2000" dirty="0">
                <a:solidFill>
                  <a:srgbClr val="070707"/>
                </a:solidFill>
              </a:rPr>
              <a:t>: result in a sequence of local maxima that is very difficult for greedy algorithms to navigate.</a:t>
            </a:r>
          </a:p>
          <a:p>
            <a:pPr lvl="1"/>
            <a:endParaRPr lang="en-GB" dirty="0">
              <a:solidFill>
                <a:srgbClr val="070707"/>
              </a:solidFill>
            </a:endParaRPr>
          </a:p>
          <a:p>
            <a:pPr lvl="1"/>
            <a:endParaRPr lang="en-GB" dirty="0">
              <a:solidFill>
                <a:srgbClr val="070707"/>
              </a:solidFill>
            </a:endParaRPr>
          </a:p>
          <a:p>
            <a:pPr lvl="1"/>
            <a:endParaRPr lang="en-GB" dirty="0">
              <a:solidFill>
                <a:srgbClr val="070707"/>
              </a:solidFill>
              <a:effectLst/>
            </a:endParaRPr>
          </a:p>
          <a:p>
            <a:endParaRPr lang="en-GB" dirty="0">
              <a:solidFill>
                <a:srgbClr val="070707"/>
              </a:solidFill>
              <a:effectLst/>
              <a:latin typeface="Helvetica" pitchFamily="2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03ADED-2146-CE62-A365-C9F3D57C8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3168" y="2182548"/>
            <a:ext cx="3002691" cy="376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101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AB5EB-9DBD-F03F-4A16-AFF6A39B9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70707"/>
                </a:solidFill>
              </a:rPr>
              <a:t>H</a:t>
            </a:r>
            <a:r>
              <a:rPr lang="en-GB" dirty="0">
                <a:solidFill>
                  <a:srgbClr val="070707"/>
                </a:solidFill>
                <a:effectLst/>
              </a:rPr>
              <a:t>ill </a:t>
            </a:r>
            <a:r>
              <a:rPr lang="en-GB" dirty="0">
                <a:solidFill>
                  <a:srgbClr val="070707"/>
                </a:solidFill>
              </a:rPr>
              <a:t>C</a:t>
            </a:r>
            <a:r>
              <a:rPr lang="en-GB" dirty="0">
                <a:solidFill>
                  <a:srgbClr val="070707"/>
                </a:solidFill>
                <a:effectLst/>
              </a:rPr>
              <a:t>limbing Types</a:t>
            </a:r>
            <a:br>
              <a:rPr lang="en-GB" dirty="0">
                <a:solidFill>
                  <a:srgbClr val="070707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81B96-E580-2D5E-CC2D-CA37A088A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2162"/>
            <a:ext cx="10804454" cy="4508638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600" dirty="0">
                <a:solidFill>
                  <a:srgbClr val="070707"/>
                </a:solidFill>
                <a:effectLst/>
              </a:rPr>
              <a:t>Stochastic hill climbing</a:t>
            </a:r>
          </a:p>
          <a:p>
            <a:pPr lvl="1"/>
            <a:r>
              <a:rPr lang="en-GB" sz="2200" dirty="0">
                <a:solidFill>
                  <a:srgbClr val="070707"/>
                </a:solidFill>
                <a:effectLst/>
              </a:rPr>
              <a:t>chooses at random from among the uphill moves</a:t>
            </a:r>
          </a:p>
          <a:p>
            <a:pPr lvl="1"/>
            <a:r>
              <a:rPr lang="en-GB" sz="2200" dirty="0">
                <a:solidFill>
                  <a:srgbClr val="070707"/>
                </a:solidFill>
                <a:effectLst/>
              </a:rPr>
              <a:t>the probability of selection can vary with the steepness of the uphill move</a:t>
            </a:r>
          </a:p>
          <a:p>
            <a:pPr lvl="1"/>
            <a:r>
              <a:rPr lang="en-GB" sz="2200" dirty="0">
                <a:solidFill>
                  <a:srgbClr val="070707"/>
                </a:solidFill>
                <a:effectLst/>
              </a:rPr>
              <a:t>converges more slowly than steepest ascent</a:t>
            </a:r>
          </a:p>
          <a:p>
            <a:pPr lvl="1"/>
            <a:r>
              <a:rPr lang="en-GB" sz="2200" dirty="0">
                <a:solidFill>
                  <a:srgbClr val="070707"/>
                </a:solidFill>
                <a:effectLst/>
              </a:rPr>
              <a:t>finds better solutions in some state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600" dirty="0">
                <a:solidFill>
                  <a:srgbClr val="070707"/>
                </a:solidFill>
                <a:effectLst/>
              </a:rPr>
              <a:t>First-choice hill climbing</a:t>
            </a:r>
          </a:p>
          <a:p>
            <a:pPr lvl="1"/>
            <a:r>
              <a:rPr lang="en-GB" sz="2200" dirty="0">
                <a:solidFill>
                  <a:srgbClr val="070707"/>
                </a:solidFill>
              </a:rPr>
              <a:t>i</a:t>
            </a:r>
            <a:r>
              <a:rPr lang="en-GB" sz="2200" dirty="0">
                <a:solidFill>
                  <a:srgbClr val="070707"/>
                </a:solidFill>
                <a:effectLst/>
              </a:rPr>
              <a:t>mplements stochastic hill that generates successors randomly until one is generated that is better than the current state </a:t>
            </a:r>
          </a:p>
          <a:p>
            <a:pPr lvl="1"/>
            <a:r>
              <a:rPr lang="en-GB" sz="2200" dirty="0">
                <a:solidFill>
                  <a:srgbClr val="070707"/>
                </a:solidFill>
                <a:effectLst/>
              </a:rPr>
              <a:t>a good strategy when a state has many (e.g., thousands) of successors.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600" dirty="0">
                <a:solidFill>
                  <a:srgbClr val="070707"/>
                </a:solidFill>
              </a:rPr>
              <a:t>R</a:t>
            </a:r>
            <a:r>
              <a:rPr lang="en-GB" sz="2600" dirty="0">
                <a:solidFill>
                  <a:srgbClr val="070707"/>
                </a:solidFill>
                <a:effectLst/>
              </a:rPr>
              <a:t>andom-restart hill climbing</a:t>
            </a:r>
          </a:p>
          <a:p>
            <a:pPr lvl="1"/>
            <a:r>
              <a:rPr lang="en-GB" sz="2200" dirty="0">
                <a:solidFill>
                  <a:srgbClr val="070707"/>
                </a:solidFill>
                <a:effectLst/>
              </a:rPr>
              <a:t>conducts a series of hill-climbing searches from randomly generated initial states, until a goal is found</a:t>
            </a:r>
          </a:p>
          <a:p>
            <a:pPr lvl="1"/>
            <a:r>
              <a:rPr lang="en-GB" sz="2200" dirty="0">
                <a:solidFill>
                  <a:srgbClr val="070707"/>
                </a:solidFill>
                <a:effectLst/>
              </a:rPr>
              <a:t>complete with probability 1, because it will eventually generate a goal state as the initial state</a:t>
            </a:r>
          </a:p>
          <a:p>
            <a:pPr lvl="1"/>
            <a:endParaRPr lang="en-GB" dirty="0">
              <a:solidFill>
                <a:srgbClr val="070707"/>
              </a:solidFill>
              <a:effectLst/>
            </a:endParaRPr>
          </a:p>
          <a:p>
            <a:pPr marL="0" indent="0">
              <a:buNone/>
            </a:pPr>
            <a:endParaRPr lang="en-GB" dirty="0">
              <a:solidFill>
                <a:srgbClr val="070707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923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EFF56-1EB4-A9CE-BFF5-3BA76832F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Annealing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FC1E2-7DF4-60C6-38A9-F2A080E96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  <a:buFont typeface="Wingdings" pitchFamily="2" charset="2"/>
              <a:buChar char="§"/>
            </a:pPr>
            <a:r>
              <a:rPr lang="en-US" altLang="en-US" sz="2000" dirty="0"/>
              <a:t>Key Idea: escape local maxima by allowing some "bad" moves but </a:t>
            </a:r>
            <a:r>
              <a:rPr lang="en-US" altLang="en-US" sz="2000" dirty="0">
                <a:solidFill>
                  <a:srgbClr val="FF0000"/>
                </a:solidFill>
              </a:rPr>
              <a:t>gradually decrease</a:t>
            </a:r>
            <a:r>
              <a:rPr lang="en-US" altLang="en-US" sz="2000" dirty="0"/>
              <a:t> their frequency</a:t>
            </a:r>
            <a:endParaRPr lang="en-US" altLang="ko-KR" sz="2000" dirty="0">
              <a:ea typeface="Gulim" panose="020B0600000101010101" pitchFamily="34" charset="-127"/>
            </a:endParaRPr>
          </a:p>
          <a:p>
            <a:pPr eaLnBrk="1" hangingPunct="1">
              <a:lnSpc>
                <a:spcPct val="80000"/>
              </a:lnSpc>
              <a:buFont typeface="Wingdings" pitchFamily="2" charset="2"/>
              <a:buChar char="§"/>
            </a:pPr>
            <a:r>
              <a:rPr lang="en-US" altLang="ko-KR" sz="2000" dirty="0">
                <a:ea typeface="Gulim" panose="020B0600000101010101" pitchFamily="34" charset="-127"/>
              </a:rPr>
              <a:t>Take some uphill steps to escape the local minimum</a:t>
            </a:r>
          </a:p>
          <a:p>
            <a:pPr eaLnBrk="1" hangingPunct="1">
              <a:lnSpc>
                <a:spcPct val="80000"/>
              </a:lnSpc>
              <a:buFont typeface="Wingdings" pitchFamily="2" charset="2"/>
              <a:buChar char="§"/>
            </a:pPr>
            <a:r>
              <a:rPr lang="en-US" altLang="ko-KR" sz="2000" dirty="0">
                <a:ea typeface="Gulim" panose="020B0600000101010101" pitchFamily="34" charset="-127"/>
              </a:rPr>
              <a:t>Instead of picking the best move, it picks a random move</a:t>
            </a:r>
          </a:p>
          <a:p>
            <a:pPr eaLnBrk="1" hangingPunct="1">
              <a:lnSpc>
                <a:spcPct val="80000"/>
              </a:lnSpc>
              <a:buFont typeface="Wingdings" pitchFamily="2" charset="2"/>
              <a:buChar char="§"/>
            </a:pPr>
            <a:r>
              <a:rPr lang="en-US" altLang="ko-KR" sz="2000" dirty="0">
                <a:ea typeface="Gulim" panose="020B0600000101010101" pitchFamily="34" charset="-127"/>
              </a:rPr>
              <a:t>If the move improves the situation, it is executed. Otherwise, move with some probability less than 1.</a:t>
            </a:r>
            <a:endParaRPr lang="en-US" altLang="en-US" sz="2000" dirty="0"/>
          </a:p>
          <a:p>
            <a:pPr eaLnBrk="1" hangingPunct="1">
              <a:lnSpc>
                <a:spcPct val="80000"/>
              </a:lnSpc>
              <a:buFont typeface="Wingdings" pitchFamily="2" charset="2"/>
              <a:buChar char="§"/>
            </a:pPr>
            <a:r>
              <a:rPr lang="en-US" altLang="en-US" sz="2000" dirty="0"/>
              <a:t>Physical analogy with the annealing process:</a:t>
            </a:r>
          </a:p>
          <a:p>
            <a:pPr lvl="1" eaLnBrk="1" hangingPunct="1">
              <a:lnSpc>
                <a:spcPct val="80000"/>
              </a:lnSpc>
              <a:buFont typeface="Courier New" panose="02070309020205020404" pitchFamily="49" charset="0"/>
              <a:buChar char="o"/>
            </a:pPr>
            <a:r>
              <a:rPr lang="en-US" altLang="en-US" sz="1800" dirty="0"/>
              <a:t>Allowing liquid to gradually cool until it freezes</a:t>
            </a:r>
            <a:endParaRPr lang="en-US" altLang="en-US" sz="2000" dirty="0"/>
          </a:p>
          <a:p>
            <a:pPr eaLnBrk="1" hangingPunct="1">
              <a:lnSpc>
                <a:spcPct val="80000"/>
              </a:lnSpc>
              <a:buFont typeface="Wingdings" pitchFamily="2" charset="2"/>
              <a:buChar char="§"/>
            </a:pPr>
            <a:r>
              <a:rPr lang="en-US" altLang="en-US" sz="2000" dirty="0"/>
              <a:t>The heuristic value is the energy, E</a:t>
            </a:r>
          </a:p>
          <a:p>
            <a:pPr eaLnBrk="1" hangingPunct="1">
              <a:lnSpc>
                <a:spcPct val="80000"/>
              </a:lnSpc>
              <a:buFont typeface="Wingdings" pitchFamily="2" charset="2"/>
              <a:buChar char="§"/>
            </a:pPr>
            <a:r>
              <a:rPr lang="en-US" altLang="en-US" sz="2000" dirty="0"/>
              <a:t>Temperature parameter, T, controls speed of convergence.</a:t>
            </a:r>
            <a:endParaRPr lang="en-GB" alt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567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80B33-9A5E-9B8F-C43D-72ED0D399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Annealing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78A99-4082-5576-6D12-93AFDD5A3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2"/>
              </a:buClr>
              <a:buFont typeface="Wingdings" pitchFamily="2" charset="2"/>
              <a:buChar char="§"/>
            </a:pPr>
            <a:r>
              <a:rPr lang="fr-FR" altLang="en-US" sz="2000" b="1" dirty="0"/>
              <a:t>Basic inspiration</a:t>
            </a:r>
            <a:r>
              <a:rPr lang="fr-FR" altLang="en-US" sz="2000" dirty="0"/>
              <a:t>: </a:t>
            </a:r>
            <a:r>
              <a:rPr lang="fr-FR" altLang="en-US" sz="2000" dirty="0" err="1"/>
              <a:t>What</a:t>
            </a:r>
            <a:r>
              <a:rPr lang="fr-FR" altLang="en-US" sz="2000" dirty="0"/>
              <a:t> </a:t>
            </a:r>
            <a:r>
              <a:rPr lang="fr-FR" altLang="en-US" sz="2000" dirty="0" err="1"/>
              <a:t>is</a:t>
            </a:r>
            <a:r>
              <a:rPr lang="fr-FR" altLang="en-US" sz="2000" dirty="0"/>
              <a:t> </a:t>
            </a:r>
            <a:r>
              <a:rPr lang="fr-FR" altLang="en-US" sz="2000" dirty="0" err="1"/>
              <a:t>annealing</a:t>
            </a:r>
            <a:r>
              <a:rPr lang="fr-FR" altLang="en-US" sz="2000" dirty="0"/>
              <a:t>?</a:t>
            </a:r>
          </a:p>
          <a:p>
            <a:pPr algn="just" eaLnBrk="1" hangingPunct="1">
              <a:lnSpc>
                <a:spcPct val="90000"/>
              </a:lnSpc>
              <a:buClr>
                <a:schemeClr val="bg2"/>
              </a:buClr>
              <a:buFont typeface="Wingdings" pitchFamily="2" charset="2"/>
              <a:buChar char="§"/>
            </a:pPr>
            <a:r>
              <a:rPr lang="fr-FR" altLang="en-US" sz="2000" dirty="0"/>
              <a:t> In </a:t>
            </a:r>
            <a:r>
              <a:rPr lang="fr-FR" altLang="en-US" sz="2000" dirty="0" err="1"/>
              <a:t>mettallurgy</a:t>
            </a:r>
            <a:r>
              <a:rPr lang="fr-FR" altLang="en-US" sz="2000" dirty="0"/>
              <a:t>, </a:t>
            </a:r>
            <a:r>
              <a:rPr lang="fr-FR" altLang="en-US" sz="2000" dirty="0" err="1"/>
              <a:t>annealing</a:t>
            </a:r>
            <a:r>
              <a:rPr lang="fr-FR" altLang="en-US" sz="2000" dirty="0"/>
              <a:t> </a:t>
            </a:r>
            <a:r>
              <a:rPr lang="fr-FR" altLang="en-US" sz="2000" dirty="0" err="1"/>
              <a:t>is</a:t>
            </a:r>
            <a:r>
              <a:rPr lang="fr-FR" altLang="en-US" sz="2000" dirty="0"/>
              <a:t> the </a:t>
            </a:r>
            <a:r>
              <a:rPr lang="fr-FR" altLang="en-US" sz="2000" dirty="0" err="1"/>
              <a:t>physical</a:t>
            </a:r>
            <a:r>
              <a:rPr lang="fr-FR" altLang="en-US" sz="2000" dirty="0"/>
              <a:t> process </a:t>
            </a:r>
            <a:r>
              <a:rPr lang="fr-FR" altLang="en-US" sz="2000" dirty="0" err="1"/>
              <a:t>used</a:t>
            </a:r>
            <a:r>
              <a:rPr lang="fr-FR" altLang="en-US" sz="2000" dirty="0"/>
              <a:t> to </a:t>
            </a:r>
            <a:r>
              <a:rPr lang="fr-FR" altLang="en-US" sz="2000" dirty="0" err="1"/>
              <a:t>temper</a:t>
            </a:r>
            <a:r>
              <a:rPr lang="fr-FR" altLang="en-US" sz="2000" dirty="0"/>
              <a:t> or </a:t>
            </a:r>
            <a:r>
              <a:rPr lang="fr-FR" altLang="en-US" sz="2000" dirty="0" err="1"/>
              <a:t>harden</a:t>
            </a:r>
            <a:r>
              <a:rPr lang="fr-FR" altLang="en-US" sz="2000" dirty="0"/>
              <a:t> </a:t>
            </a:r>
            <a:r>
              <a:rPr lang="fr-FR" altLang="en-US" sz="2000" dirty="0" err="1"/>
              <a:t>metals</a:t>
            </a:r>
            <a:r>
              <a:rPr lang="fr-FR" altLang="en-US" sz="2000" dirty="0"/>
              <a:t> or glass by </a:t>
            </a:r>
            <a:r>
              <a:rPr lang="fr-FR" altLang="en-US" sz="2000" dirty="0" err="1"/>
              <a:t>heating</a:t>
            </a:r>
            <a:r>
              <a:rPr lang="fr-FR" altLang="en-US" sz="2000" dirty="0"/>
              <a:t> </a:t>
            </a:r>
            <a:r>
              <a:rPr lang="fr-FR" altLang="en-US" sz="2000" dirty="0" err="1"/>
              <a:t>them</a:t>
            </a:r>
            <a:r>
              <a:rPr lang="fr-FR" altLang="en-US" sz="2000" dirty="0"/>
              <a:t> to a high </a:t>
            </a:r>
            <a:r>
              <a:rPr lang="fr-FR" altLang="en-US" sz="2000" dirty="0" err="1"/>
              <a:t>temperature</a:t>
            </a:r>
            <a:r>
              <a:rPr lang="fr-FR" altLang="en-US" sz="2000" dirty="0"/>
              <a:t> and </a:t>
            </a:r>
            <a:r>
              <a:rPr lang="fr-FR" altLang="en-US" sz="2000" dirty="0" err="1"/>
              <a:t>then</a:t>
            </a:r>
            <a:r>
              <a:rPr lang="fr-FR" altLang="en-US" sz="2000" dirty="0"/>
              <a:t> </a:t>
            </a:r>
            <a:r>
              <a:rPr lang="fr-FR" altLang="en-US" sz="2000" dirty="0" err="1"/>
              <a:t>gradually</a:t>
            </a:r>
            <a:r>
              <a:rPr lang="fr-FR" altLang="en-US" sz="2000" dirty="0"/>
              <a:t> </a:t>
            </a:r>
            <a:r>
              <a:rPr lang="fr-FR" altLang="en-US" sz="2000" dirty="0" err="1"/>
              <a:t>cooling</a:t>
            </a:r>
            <a:r>
              <a:rPr lang="fr-FR" altLang="en-US" sz="2000" dirty="0"/>
              <a:t> </a:t>
            </a:r>
            <a:r>
              <a:rPr lang="fr-FR" altLang="en-US" sz="2000" dirty="0" err="1"/>
              <a:t>them</a:t>
            </a:r>
            <a:r>
              <a:rPr lang="fr-FR" altLang="en-US" sz="2000" dirty="0"/>
              <a:t>, </a:t>
            </a:r>
            <a:r>
              <a:rPr lang="fr-FR" altLang="en-US" sz="2000" dirty="0" err="1"/>
              <a:t>thus</a:t>
            </a:r>
            <a:r>
              <a:rPr lang="fr-FR" altLang="en-US" sz="2000" dirty="0"/>
              <a:t> </a:t>
            </a:r>
            <a:r>
              <a:rPr lang="fr-FR" altLang="en-US" sz="2000" dirty="0" err="1"/>
              <a:t>allowing</a:t>
            </a:r>
            <a:r>
              <a:rPr lang="fr-FR" altLang="en-US" sz="2000" dirty="0"/>
              <a:t> the </a:t>
            </a:r>
            <a:r>
              <a:rPr lang="fr-FR" altLang="en-US" sz="2000" dirty="0" err="1"/>
              <a:t>material</a:t>
            </a:r>
            <a:r>
              <a:rPr lang="fr-FR" altLang="en-US" sz="2000" dirty="0"/>
              <a:t> to coalesce </a:t>
            </a:r>
            <a:r>
              <a:rPr lang="fr-FR" altLang="en-US" sz="2000" dirty="0" err="1"/>
              <a:t>into</a:t>
            </a:r>
            <a:r>
              <a:rPr lang="fr-FR" altLang="en-US" sz="2000" dirty="0"/>
              <a:t> a </a:t>
            </a:r>
            <a:r>
              <a:rPr lang="fr-FR" altLang="en-US" sz="2000" dirty="0" err="1"/>
              <a:t>low</a:t>
            </a:r>
            <a:r>
              <a:rPr lang="fr-FR" altLang="en-US" sz="2000" dirty="0"/>
              <a:t> </a:t>
            </a:r>
            <a:r>
              <a:rPr lang="fr-FR" altLang="en-US" sz="2000" dirty="0" err="1"/>
              <a:t>energy</a:t>
            </a:r>
            <a:r>
              <a:rPr lang="fr-FR" altLang="en-US" sz="2000" dirty="0"/>
              <a:t> cristalline state.</a:t>
            </a:r>
          </a:p>
          <a:p>
            <a:pPr algn="ctr" eaLnBrk="1" hangingPunct="1">
              <a:lnSpc>
                <a:spcPct val="90000"/>
              </a:lnSpc>
              <a:buClr>
                <a:schemeClr val="bg2"/>
              </a:buClr>
              <a:buFont typeface="Wingdings" pitchFamily="2" charset="2"/>
              <a:buChar char="§"/>
            </a:pPr>
            <a:r>
              <a:rPr lang="fr-FR" altLang="en-US" sz="2000" b="1" dirty="0" err="1">
                <a:solidFill>
                  <a:schemeClr val="accent2"/>
                </a:solidFill>
              </a:rPr>
              <a:t>Heating</a:t>
            </a:r>
            <a:r>
              <a:rPr lang="fr-FR" altLang="en-US" sz="2000" b="1" dirty="0">
                <a:solidFill>
                  <a:schemeClr val="accent2"/>
                </a:solidFill>
              </a:rPr>
              <a:t> </a:t>
            </a:r>
            <a:r>
              <a:rPr lang="fr-FR" altLang="en-US" sz="2000" b="1" dirty="0" err="1">
                <a:solidFill>
                  <a:schemeClr val="accent2"/>
                </a:solidFill>
              </a:rPr>
              <a:t>then</a:t>
            </a:r>
            <a:r>
              <a:rPr lang="fr-FR" altLang="en-US" sz="2000" b="1" dirty="0">
                <a:solidFill>
                  <a:schemeClr val="accent2"/>
                </a:solidFill>
              </a:rPr>
              <a:t> </a:t>
            </a:r>
            <a:r>
              <a:rPr lang="fr-FR" altLang="en-US" sz="2000" b="1" dirty="0" err="1">
                <a:solidFill>
                  <a:schemeClr val="accent2"/>
                </a:solidFill>
              </a:rPr>
              <a:t>slowly</a:t>
            </a:r>
            <a:r>
              <a:rPr lang="fr-FR" altLang="en-US" sz="2000" b="1" dirty="0">
                <a:solidFill>
                  <a:schemeClr val="accent2"/>
                </a:solidFill>
              </a:rPr>
              <a:t> </a:t>
            </a:r>
            <a:r>
              <a:rPr lang="fr-FR" altLang="en-US" sz="2000" b="1" dirty="0" err="1">
                <a:solidFill>
                  <a:schemeClr val="accent2"/>
                </a:solidFill>
              </a:rPr>
              <a:t>cooling</a:t>
            </a:r>
            <a:r>
              <a:rPr lang="fr-FR" altLang="en-US" sz="2000" b="1" dirty="0">
                <a:solidFill>
                  <a:schemeClr val="accent2"/>
                </a:solidFill>
              </a:rPr>
              <a:t> a substance to </a:t>
            </a:r>
            <a:r>
              <a:rPr lang="fr-FR" altLang="en-US" sz="2000" b="1" dirty="0" err="1">
                <a:solidFill>
                  <a:schemeClr val="accent2"/>
                </a:solidFill>
              </a:rPr>
              <a:t>obtain</a:t>
            </a:r>
            <a:r>
              <a:rPr lang="fr-FR" altLang="en-US" sz="2000" b="1" dirty="0">
                <a:solidFill>
                  <a:schemeClr val="accent2"/>
                </a:solidFill>
              </a:rPr>
              <a:t> a </a:t>
            </a:r>
            <a:r>
              <a:rPr lang="fr-FR" altLang="en-US" sz="2000" b="1" dirty="0" err="1">
                <a:solidFill>
                  <a:schemeClr val="accent2"/>
                </a:solidFill>
              </a:rPr>
              <a:t>strong</a:t>
            </a:r>
            <a:r>
              <a:rPr lang="fr-FR" altLang="en-US" sz="2000" b="1" dirty="0">
                <a:solidFill>
                  <a:schemeClr val="accent2"/>
                </a:solidFill>
              </a:rPr>
              <a:t> cristalline structure.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buFont typeface="Wingdings" pitchFamily="2" charset="2"/>
              <a:buChar char="§"/>
            </a:pPr>
            <a:r>
              <a:rPr lang="fr-FR" altLang="en-US" sz="2000" b="1" dirty="0"/>
              <a:t>Key idea:</a:t>
            </a:r>
            <a:r>
              <a:rPr lang="fr-FR" altLang="en-US" sz="2000" dirty="0"/>
              <a:t> </a:t>
            </a:r>
            <a:r>
              <a:rPr lang="fr-FR" altLang="en-US" sz="2000" dirty="0" err="1"/>
              <a:t>Simulated</a:t>
            </a:r>
            <a:r>
              <a:rPr lang="fr-FR" altLang="en-US" sz="2000" dirty="0"/>
              <a:t> </a:t>
            </a:r>
            <a:r>
              <a:rPr lang="fr-FR" altLang="en-US" sz="2000" dirty="0" err="1"/>
              <a:t>Annealing</a:t>
            </a:r>
            <a:r>
              <a:rPr lang="fr-FR" altLang="en-US" sz="2000" dirty="0"/>
              <a:t> combines Hill </a:t>
            </a:r>
            <a:r>
              <a:rPr lang="fr-FR" altLang="en-US" sz="2000" dirty="0" err="1"/>
              <a:t>Climbing</a:t>
            </a:r>
            <a:r>
              <a:rPr lang="fr-FR" altLang="en-US" sz="2000" dirty="0"/>
              <a:t> </a:t>
            </a:r>
            <a:r>
              <a:rPr lang="fr-FR" altLang="en-US" sz="2000" dirty="0" err="1"/>
              <a:t>with</a:t>
            </a:r>
            <a:r>
              <a:rPr lang="fr-FR" altLang="en-US" sz="2000" dirty="0"/>
              <a:t> a </a:t>
            </a:r>
            <a:r>
              <a:rPr lang="fr-FR" altLang="en-US" sz="2000" dirty="0" err="1"/>
              <a:t>random</a:t>
            </a:r>
            <a:r>
              <a:rPr lang="fr-FR" altLang="en-US" sz="2000" dirty="0"/>
              <a:t> </a:t>
            </a:r>
            <a:r>
              <a:rPr lang="fr-FR" altLang="en-US" sz="2000" dirty="0" err="1"/>
              <a:t>walk</a:t>
            </a:r>
            <a:r>
              <a:rPr lang="fr-FR" altLang="en-US" sz="2000" dirty="0"/>
              <a:t> in </a:t>
            </a:r>
            <a:r>
              <a:rPr lang="fr-FR" altLang="en-US" sz="2000" dirty="0" err="1"/>
              <a:t>some</a:t>
            </a:r>
            <a:r>
              <a:rPr lang="fr-FR" altLang="en-US" sz="2000" dirty="0"/>
              <a:t> </a:t>
            </a:r>
            <a:r>
              <a:rPr lang="fr-FR" altLang="en-US" sz="2000" dirty="0" err="1"/>
              <a:t>way</a:t>
            </a:r>
            <a:r>
              <a:rPr lang="fr-FR" altLang="en-US" sz="2000" dirty="0"/>
              <a:t> </a:t>
            </a:r>
            <a:r>
              <a:rPr lang="fr-FR" altLang="en-US" sz="2000" dirty="0" err="1"/>
              <a:t>that</a:t>
            </a:r>
            <a:r>
              <a:rPr lang="fr-FR" altLang="en-US" sz="2000" dirty="0"/>
              <a:t> </a:t>
            </a:r>
            <a:r>
              <a:rPr lang="fr-FR" altLang="en-US" sz="2000" dirty="0" err="1"/>
              <a:t>yields</a:t>
            </a:r>
            <a:r>
              <a:rPr lang="fr-FR" altLang="en-US" sz="2000" dirty="0"/>
              <a:t> </a:t>
            </a:r>
            <a:r>
              <a:rPr lang="fr-FR" altLang="en-US" sz="2000" dirty="0" err="1"/>
              <a:t>both</a:t>
            </a:r>
            <a:r>
              <a:rPr lang="fr-FR" altLang="en-US" sz="2000" dirty="0"/>
              <a:t> </a:t>
            </a:r>
            <a:r>
              <a:rPr lang="fr-FR" altLang="en-US" sz="2000" dirty="0" err="1"/>
              <a:t>efficiency</a:t>
            </a:r>
            <a:r>
              <a:rPr lang="fr-FR" altLang="en-US" sz="2000" dirty="0"/>
              <a:t> and </a:t>
            </a:r>
            <a:r>
              <a:rPr lang="fr-FR" altLang="en-US" sz="2000" dirty="0" err="1"/>
              <a:t>completeness</a:t>
            </a:r>
            <a:r>
              <a:rPr lang="fr-FR" altLang="en-US" sz="2000" dirty="0"/>
              <a:t>.</a:t>
            </a:r>
          </a:p>
          <a:p>
            <a:pPr algn="just" eaLnBrk="1" hangingPunct="1">
              <a:lnSpc>
                <a:spcPct val="90000"/>
              </a:lnSpc>
              <a:buClr>
                <a:schemeClr val="tx1"/>
              </a:buClr>
              <a:buFont typeface="Wingdings" pitchFamily="2" charset="2"/>
              <a:buChar char="§"/>
            </a:pPr>
            <a:r>
              <a:rPr lang="fr-FR" altLang="en-US" sz="2000" dirty="0" err="1"/>
              <a:t>Used</a:t>
            </a:r>
            <a:r>
              <a:rPr lang="fr-FR" altLang="en-US" sz="2000" dirty="0"/>
              <a:t> to solve VLSI </a:t>
            </a:r>
            <a:r>
              <a:rPr lang="fr-FR" altLang="en-US" sz="2000" dirty="0" err="1"/>
              <a:t>layout</a:t>
            </a:r>
            <a:r>
              <a:rPr lang="fr-FR" altLang="en-US" sz="2000" dirty="0"/>
              <a:t> </a:t>
            </a:r>
            <a:r>
              <a:rPr lang="fr-FR" altLang="en-US" sz="2000" dirty="0" err="1"/>
              <a:t>problems</a:t>
            </a:r>
            <a:r>
              <a:rPr lang="fr-FR" altLang="en-US" sz="2000" dirty="0"/>
              <a:t> in the </a:t>
            </a:r>
            <a:r>
              <a:rPr lang="fr-FR" altLang="en-US" sz="2000" dirty="0" err="1"/>
              <a:t>early</a:t>
            </a:r>
            <a:r>
              <a:rPr lang="fr-FR" altLang="en-US" sz="2000" dirty="0"/>
              <a:t> 1980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82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9F718-4EA2-FB52-AE9F-686C5A88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Simulated Annealing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98562C0-9651-E6A2-0875-C86F4B9DAEB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9" t="31250" r="13281" b="17709"/>
          <a:stretch>
            <a:fillRect/>
          </a:stretch>
        </p:blipFill>
        <p:spPr>
          <a:xfrm>
            <a:off x="2773363" y="1990750"/>
            <a:ext cx="6705600" cy="3733751"/>
          </a:xfrm>
          <a:noFill/>
        </p:spPr>
      </p:pic>
    </p:spTree>
    <p:extLst>
      <p:ext uri="{BB962C8B-B14F-4D97-AF65-F5344CB8AC3E}">
        <p14:creationId xmlns:p14="http://schemas.microsoft.com/office/powerpoint/2010/main" val="497608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عنصر نائب لرقم الشريحة 5">
            <a:extLst>
              <a:ext uri="{FF2B5EF4-FFF2-40B4-BE49-F238E27FC236}">
                <a16:creationId xmlns:a16="http://schemas.microsoft.com/office/drawing/2014/main" id="{641BBF3A-C606-CA49-8F67-0C5D2F5B2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978360B-8DF8-A549-BA63-14666964F5E1}" type="slidenum">
              <a:rPr lang="ar-SA" altLang="en-US"/>
              <a:pPr eaLnBrk="1" hangingPunct="1"/>
              <a:t>18</a:t>
            </a:fld>
            <a:endParaRPr lang="en-GB" altLang="en-US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87A43368-6C90-7757-ADFB-F5B20493BD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93800" y="781050"/>
            <a:ext cx="7793038" cy="819150"/>
          </a:xfrm>
        </p:spPr>
        <p:txBody>
          <a:bodyPr/>
          <a:lstStyle/>
          <a:p>
            <a:r>
              <a:rPr lang="fr-FR" altLang="en-US" dirty="0" err="1"/>
              <a:t>Simulated</a:t>
            </a:r>
            <a:r>
              <a:rPr lang="fr-FR" altLang="en-US" dirty="0"/>
              <a:t> </a:t>
            </a:r>
            <a:r>
              <a:rPr lang="fr-FR" altLang="en-US" dirty="0" err="1"/>
              <a:t>Annealing</a:t>
            </a:r>
            <a:endParaRPr lang="en-US" altLang="en-US" dirty="0"/>
          </a:p>
        </p:txBody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92D7D153-8C18-9BDE-1CD0-1AE1C8D776F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362200" y="2057400"/>
            <a:ext cx="8229600" cy="4419600"/>
          </a:xfrm>
        </p:spPr>
        <p:txBody>
          <a:bodyPr>
            <a:normAutofit lnSpcReduction="10000"/>
          </a:bodyPr>
          <a:lstStyle/>
          <a:p>
            <a:pPr marL="609600" indent="-609600"/>
            <a:r>
              <a:rPr lang="en-US" altLang="ko-KR" sz="2400" dirty="0">
                <a:ea typeface="Gulim" panose="020B0600000101010101" pitchFamily="34" charset="-127"/>
              </a:rPr>
              <a:t>Temperature T</a:t>
            </a:r>
          </a:p>
          <a:p>
            <a:pPr marL="990600" lvl="1" indent="-533400"/>
            <a:r>
              <a:rPr lang="en-US" altLang="ko-KR" sz="2000" dirty="0">
                <a:ea typeface="Gulim" panose="020B0600000101010101" pitchFamily="34" charset="-127"/>
              </a:rPr>
              <a:t>Used to determine the probability</a:t>
            </a:r>
          </a:p>
          <a:p>
            <a:pPr marL="990600" lvl="1" indent="-533400"/>
            <a:r>
              <a:rPr lang="en-US" altLang="ko-KR" sz="2000" dirty="0">
                <a:ea typeface="Gulim" panose="020B0600000101010101" pitchFamily="34" charset="-127"/>
              </a:rPr>
              <a:t>High T : large changes </a:t>
            </a:r>
          </a:p>
          <a:p>
            <a:pPr marL="990600" lvl="1" indent="-533400"/>
            <a:r>
              <a:rPr lang="en-US" altLang="ko-KR" sz="2000" dirty="0">
                <a:ea typeface="Gulim" panose="020B0600000101010101" pitchFamily="34" charset="-127"/>
              </a:rPr>
              <a:t>Low T : small changes</a:t>
            </a:r>
          </a:p>
          <a:p>
            <a:pPr marL="609600" indent="-609600"/>
            <a:endParaRPr lang="en-US" altLang="ko-KR" sz="2400" dirty="0">
              <a:ea typeface="Gulim" panose="020B0600000101010101" pitchFamily="34" charset="-127"/>
            </a:endParaRPr>
          </a:p>
          <a:p>
            <a:pPr marL="609600" indent="-609600"/>
            <a:r>
              <a:rPr lang="en-US" altLang="ko-KR" sz="2400" dirty="0">
                <a:ea typeface="Gulim" panose="020B0600000101010101" pitchFamily="34" charset="-127"/>
              </a:rPr>
              <a:t>Cooling Schedule </a:t>
            </a:r>
          </a:p>
          <a:p>
            <a:pPr marL="990600" lvl="1" indent="-533400"/>
            <a:r>
              <a:rPr lang="en-US" altLang="ko-KR" sz="2000" dirty="0">
                <a:ea typeface="Gulim" panose="020B0600000101010101" pitchFamily="34" charset="-127"/>
              </a:rPr>
              <a:t>Determines rate at which the temperature T is lowered </a:t>
            </a:r>
          </a:p>
          <a:p>
            <a:pPr marL="990600" lvl="1" indent="-533400"/>
            <a:r>
              <a:rPr lang="en-US" altLang="ko-KR" sz="2000" dirty="0">
                <a:ea typeface="Gulim" panose="020B0600000101010101" pitchFamily="34" charset="-127"/>
              </a:rPr>
              <a:t>Lowers T slowly enough, the algorithm will find a global optimum</a:t>
            </a:r>
          </a:p>
          <a:p>
            <a:pPr marL="609600" indent="-609600"/>
            <a:endParaRPr lang="en-US" altLang="ko-KR" sz="2400" dirty="0">
              <a:ea typeface="Gulim" panose="020B0600000101010101" pitchFamily="34" charset="-127"/>
            </a:endParaRPr>
          </a:p>
          <a:p>
            <a:pPr marL="609600" indent="-609600"/>
            <a:r>
              <a:rPr lang="en-US" altLang="ko-KR" sz="2400" dirty="0">
                <a:ea typeface="Gulim" panose="020B0600000101010101" pitchFamily="34" charset="-127"/>
              </a:rPr>
              <a:t>In the beginning, aggressive for searching alternatives, become conservative when time goes by</a:t>
            </a:r>
            <a:endParaRPr lang="fr-FR" altLang="en-US" sz="2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عنصر نائب لرقم الشريحة 5">
            <a:extLst>
              <a:ext uri="{FF2B5EF4-FFF2-40B4-BE49-F238E27FC236}">
                <a16:creationId xmlns:a16="http://schemas.microsoft.com/office/drawing/2014/main" id="{9D0865A8-853F-E0A9-CF88-002B6D9EE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7D4873E-3B7E-DD4A-B729-6AF1FE03BF96}" type="slidenum">
              <a:rPr lang="ar-SA" altLang="en-US"/>
              <a:pPr eaLnBrk="1" hangingPunct="1"/>
              <a:t>19</a:t>
            </a:fld>
            <a:endParaRPr lang="en-GB" altLang="en-US"/>
          </a:p>
        </p:txBody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DCC94A21-CCB6-9D73-E1AB-AD42A9405D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37892" name="Line 3">
            <a:extLst>
              <a:ext uri="{FF2B5EF4-FFF2-40B4-BE49-F238E27FC236}">
                <a16:creationId xmlns:a16="http://schemas.microsoft.com/office/drawing/2014/main" id="{00E6BCB6-2642-470D-3B33-54977EB06712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893" name="Line 4">
            <a:extLst>
              <a:ext uri="{FF2B5EF4-FFF2-40B4-BE49-F238E27FC236}">
                <a16:creationId xmlns:a16="http://schemas.microsoft.com/office/drawing/2014/main" id="{BF2E4DAE-9F2B-FB8A-0850-77127DA5238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894" name="Freeform 5">
            <a:extLst>
              <a:ext uri="{FF2B5EF4-FFF2-40B4-BE49-F238E27FC236}">
                <a16:creationId xmlns:a16="http://schemas.microsoft.com/office/drawing/2014/main" id="{100DCEC5-D5E8-8203-7DB4-46B11D760118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895" name="Oval 6">
            <a:extLst>
              <a:ext uri="{FF2B5EF4-FFF2-40B4-BE49-F238E27FC236}">
                <a16:creationId xmlns:a16="http://schemas.microsoft.com/office/drawing/2014/main" id="{5C629F6C-322F-BC02-6BD4-29525D879E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29718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37896" name="Text Box 7">
            <a:extLst>
              <a:ext uri="{FF2B5EF4-FFF2-40B4-BE49-F238E27FC236}">
                <a16:creationId xmlns:a16="http://schemas.microsoft.com/office/drawing/2014/main" id="{C67315B8-1065-7495-AC53-DD16B4943C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37897" name="Text Box 8">
            <a:extLst>
              <a:ext uri="{FF2B5EF4-FFF2-40B4-BE49-F238E27FC236}">
                <a16:creationId xmlns:a16="http://schemas.microsoft.com/office/drawing/2014/main" id="{53831AC2-1CB8-4F3D-F8B4-473B60F836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37898" name="Line 9">
            <a:extLst>
              <a:ext uri="{FF2B5EF4-FFF2-40B4-BE49-F238E27FC236}">
                <a16:creationId xmlns:a16="http://schemas.microsoft.com/office/drawing/2014/main" id="{95C397EA-A15B-FC68-745B-2CCBE0ED316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343400" y="2590800"/>
            <a:ext cx="1066800" cy="4572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899" name="Text Box 10">
            <a:extLst>
              <a:ext uri="{FF2B5EF4-FFF2-40B4-BE49-F238E27FC236}">
                <a16:creationId xmlns:a16="http://schemas.microsoft.com/office/drawing/2014/main" id="{1E60A2A3-63F3-0B10-201D-996C047840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2385B-D504-1C37-78A5-A68FAA49D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5C805-F959-ACEE-0D86-EB4373783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Local Search and Optimization Problems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Terminologies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Hill Climbing Algorithm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Examples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Hill Climbing Pros/Cons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Hill Climbing Types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Simulated Annealing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791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عنصر نائب لرقم الشريحة 5">
            <a:extLst>
              <a:ext uri="{FF2B5EF4-FFF2-40B4-BE49-F238E27FC236}">
                <a16:creationId xmlns:a16="http://schemas.microsoft.com/office/drawing/2014/main" id="{929D7A12-10D3-23B8-E2F2-1151113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ABD40EA-BE5C-A943-B180-47E88BFFB193}" type="slidenum">
              <a:rPr lang="ar-SA" altLang="en-US"/>
              <a:pPr eaLnBrk="1" hangingPunct="1"/>
              <a:t>20</a:t>
            </a:fld>
            <a:endParaRPr lang="en-GB" altLang="en-US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6AA290C0-4BC9-5686-6542-8B7776E015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38916" name="Line 3">
            <a:extLst>
              <a:ext uri="{FF2B5EF4-FFF2-40B4-BE49-F238E27FC236}">
                <a16:creationId xmlns:a16="http://schemas.microsoft.com/office/drawing/2014/main" id="{AD2362B1-5ED9-C865-B523-C322E2462488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17" name="Line 4">
            <a:extLst>
              <a:ext uri="{FF2B5EF4-FFF2-40B4-BE49-F238E27FC236}">
                <a16:creationId xmlns:a16="http://schemas.microsoft.com/office/drawing/2014/main" id="{8B318A47-0BA7-19DF-F8A9-28EDCE1C43FD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18" name="Freeform 5">
            <a:extLst>
              <a:ext uri="{FF2B5EF4-FFF2-40B4-BE49-F238E27FC236}">
                <a16:creationId xmlns:a16="http://schemas.microsoft.com/office/drawing/2014/main" id="{AA1553A1-0613-A736-D0FA-764EC36E3EBB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19" name="Oval 6">
            <a:extLst>
              <a:ext uri="{FF2B5EF4-FFF2-40B4-BE49-F238E27FC236}">
                <a16:creationId xmlns:a16="http://schemas.microsoft.com/office/drawing/2014/main" id="{ED149402-7197-0301-9D9E-D4FEE7F4E4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34290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38920" name="Text Box 7">
            <a:extLst>
              <a:ext uri="{FF2B5EF4-FFF2-40B4-BE49-F238E27FC236}">
                <a16:creationId xmlns:a16="http://schemas.microsoft.com/office/drawing/2014/main" id="{DC5D140F-4F81-C577-5934-2CAF427C3B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38921" name="Text Box 8">
            <a:extLst>
              <a:ext uri="{FF2B5EF4-FFF2-40B4-BE49-F238E27FC236}">
                <a16:creationId xmlns:a16="http://schemas.microsoft.com/office/drawing/2014/main" id="{6E9D4001-8670-FF44-62D9-9DED88EC58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38922" name="Line 9">
            <a:extLst>
              <a:ext uri="{FF2B5EF4-FFF2-40B4-BE49-F238E27FC236}">
                <a16:creationId xmlns:a16="http://schemas.microsoft.com/office/drawing/2014/main" id="{FB9835B8-D632-ECB1-7C34-AFF34285951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95800" y="2590800"/>
            <a:ext cx="914400" cy="8382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23" name="Text Box 10">
            <a:extLst>
              <a:ext uri="{FF2B5EF4-FFF2-40B4-BE49-F238E27FC236}">
                <a16:creationId xmlns:a16="http://schemas.microsoft.com/office/drawing/2014/main" id="{CB872F56-B3C7-D04C-4C7E-3763C01DFE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عنصر نائب لرقم الشريحة 5">
            <a:extLst>
              <a:ext uri="{FF2B5EF4-FFF2-40B4-BE49-F238E27FC236}">
                <a16:creationId xmlns:a16="http://schemas.microsoft.com/office/drawing/2014/main" id="{EEA55BD1-48C8-1C3C-8A2D-690C80F1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8492562-6310-7144-9E90-6260957EFBD9}" type="slidenum">
              <a:rPr lang="ar-SA" altLang="en-US"/>
              <a:pPr eaLnBrk="1" hangingPunct="1"/>
              <a:t>21</a:t>
            </a:fld>
            <a:endParaRPr lang="en-GB" altLang="en-US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245F33D0-2A93-5E2B-AA17-F32E5A8D96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39940" name="Line 3">
            <a:extLst>
              <a:ext uri="{FF2B5EF4-FFF2-40B4-BE49-F238E27FC236}">
                <a16:creationId xmlns:a16="http://schemas.microsoft.com/office/drawing/2014/main" id="{0C3423E2-4919-7B95-09E7-D3D53F144AB0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41" name="Line 4">
            <a:extLst>
              <a:ext uri="{FF2B5EF4-FFF2-40B4-BE49-F238E27FC236}">
                <a16:creationId xmlns:a16="http://schemas.microsoft.com/office/drawing/2014/main" id="{1ACFA3ED-3BAC-F580-65EF-3045E2120A74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42" name="Freeform 5">
            <a:extLst>
              <a:ext uri="{FF2B5EF4-FFF2-40B4-BE49-F238E27FC236}">
                <a16:creationId xmlns:a16="http://schemas.microsoft.com/office/drawing/2014/main" id="{F9288B0B-5966-F6D0-1A15-1A00A7CBDAEA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43" name="Oval 6">
            <a:extLst>
              <a:ext uri="{FF2B5EF4-FFF2-40B4-BE49-F238E27FC236}">
                <a16:creationId xmlns:a16="http://schemas.microsoft.com/office/drawing/2014/main" id="{9EED25E0-2546-2FB8-D339-6B8F0CDA3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31242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39944" name="Text Box 7">
            <a:extLst>
              <a:ext uri="{FF2B5EF4-FFF2-40B4-BE49-F238E27FC236}">
                <a16:creationId xmlns:a16="http://schemas.microsoft.com/office/drawing/2014/main" id="{4DDCD6DF-6352-2CDD-930D-044176A3E8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39945" name="Text Box 8">
            <a:extLst>
              <a:ext uri="{FF2B5EF4-FFF2-40B4-BE49-F238E27FC236}">
                <a16:creationId xmlns:a16="http://schemas.microsoft.com/office/drawing/2014/main" id="{AF5011E9-7DD1-BB79-F9F6-E23E74BF0E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39946" name="Line 9">
            <a:extLst>
              <a:ext uri="{FF2B5EF4-FFF2-40B4-BE49-F238E27FC236}">
                <a16:creationId xmlns:a16="http://schemas.microsoft.com/office/drawing/2014/main" id="{41A1652C-610D-5EF6-961B-9E3B5ABE2D9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95800" y="2590800"/>
            <a:ext cx="914400" cy="8382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47" name="Text Box 10">
            <a:extLst>
              <a:ext uri="{FF2B5EF4-FFF2-40B4-BE49-F238E27FC236}">
                <a16:creationId xmlns:a16="http://schemas.microsoft.com/office/drawing/2014/main" id="{16A501AC-4714-145E-FCFE-A2F8CA4262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عنصر نائب لرقم الشريحة 5">
            <a:extLst>
              <a:ext uri="{FF2B5EF4-FFF2-40B4-BE49-F238E27FC236}">
                <a16:creationId xmlns:a16="http://schemas.microsoft.com/office/drawing/2014/main" id="{9C0D0D85-421A-4BE1-1BDB-C51957707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1F97877-2819-F94C-956F-43650ABD0C89}" type="slidenum">
              <a:rPr lang="ar-SA" altLang="en-US"/>
              <a:pPr eaLnBrk="1" hangingPunct="1"/>
              <a:t>22</a:t>
            </a:fld>
            <a:endParaRPr lang="en-GB" altLang="en-US"/>
          </a:p>
        </p:txBody>
      </p:sp>
      <p:sp>
        <p:nvSpPr>
          <p:cNvPr id="40963" name="Rectangle 2">
            <a:extLst>
              <a:ext uri="{FF2B5EF4-FFF2-40B4-BE49-F238E27FC236}">
                <a16:creationId xmlns:a16="http://schemas.microsoft.com/office/drawing/2014/main" id="{204F1B35-E9AD-53BD-2531-29352F9909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40964" name="Line 3">
            <a:extLst>
              <a:ext uri="{FF2B5EF4-FFF2-40B4-BE49-F238E27FC236}">
                <a16:creationId xmlns:a16="http://schemas.microsoft.com/office/drawing/2014/main" id="{4B49D650-BA12-01C7-AE26-6B7C40C898F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65" name="Line 4">
            <a:extLst>
              <a:ext uri="{FF2B5EF4-FFF2-40B4-BE49-F238E27FC236}">
                <a16:creationId xmlns:a16="http://schemas.microsoft.com/office/drawing/2014/main" id="{4C1A4BBD-EBA5-C0C3-E4D1-5921D8D2A550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66" name="Freeform 5">
            <a:extLst>
              <a:ext uri="{FF2B5EF4-FFF2-40B4-BE49-F238E27FC236}">
                <a16:creationId xmlns:a16="http://schemas.microsoft.com/office/drawing/2014/main" id="{D6549597-C469-DA30-40A4-B8625A46547C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67" name="Oval 6">
            <a:extLst>
              <a:ext uri="{FF2B5EF4-FFF2-40B4-BE49-F238E27FC236}">
                <a16:creationId xmlns:a16="http://schemas.microsoft.com/office/drawing/2014/main" id="{472E5694-5BE3-F3F9-2DB1-21D97D88C1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8100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40968" name="Text Box 7">
            <a:extLst>
              <a:ext uri="{FF2B5EF4-FFF2-40B4-BE49-F238E27FC236}">
                <a16:creationId xmlns:a16="http://schemas.microsoft.com/office/drawing/2014/main" id="{084F6DF1-B4EE-BA87-7B3C-108C9A65D3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40969" name="Text Box 8">
            <a:extLst>
              <a:ext uri="{FF2B5EF4-FFF2-40B4-BE49-F238E27FC236}">
                <a16:creationId xmlns:a16="http://schemas.microsoft.com/office/drawing/2014/main" id="{DD93BD91-8474-F854-CDF6-2E6F8EBA1E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40970" name="Line 9">
            <a:extLst>
              <a:ext uri="{FF2B5EF4-FFF2-40B4-BE49-F238E27FC236}">
                <a16:creationId xmlns:a16="http://schemas.microsoft.com/office/drawing/2014/main" id="{F394F73A-AE6C-AD13-E203-B449A866FF8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72000" y="2590800"/>
            <a:ext cx="838200" cy="12192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71" name="Text Box 10">
            <a:extLst>
              <a:ext uri="{FF2B5EF4-FFF2-40B4-BE49-F238E27FC236}">
                <a16:creationId xmlns:a16="http://schemas.microsoft.com/office/drawing/2014/main" id="{A7DA66FA-A2EB-09A5-5832-EA9F792070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عنصر نائب لرقم الشريحة 5">
            <a:extLst>
              <a:ext uri="{FF2B5EF4-FFF2-40B4-BE49-F238E27FC236}">
                <a16:creationId xmlns:a16="http://schemas.microsoft.com/office/drawing/2014/main" id="{EC6A6C8E-BDFB-721D-5AC6-AB45FF114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9915DB9A-E99C-2C4A-85B9-74F728711151}" type="slidenum">
              <a:rPr lang="ar-SA" altLang="en-US"/>
              <a:pPr eaLnBrk="1" hangingPunct="1"/>
              <a:t>23</a:t>
            </a:fld>
            <a:endParaRPr lang="en-GB" altLang="en-US"/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1F7B9D15-ACB8-1344-A488-77ADCEF6DD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41988" name="Line 3">
            <a:extLst>
              <a:ext uri="{FF2B5EF4-FFF2-40B4-BE49-F238E27FC236}">
                <a16:creationId xmlns:a16="http://schemas.microsoft.com/office/drawing/2014/main" id="{7CE82B1B-DC3F-A9F6-8BF5-FFCEF1D19C7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989" name="Line 4">
            <a:extLst>
              <a:ext uri="{FF2B5EF4-FFF2-40B4-BE49-F238E27FC236}">
                <a16:creationId xmlns:a16="http://schemas.microsoft.com/office/drawing/2014/main" id="{C885FE61-CDF9-376B-9341-C36E03B2F4E8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990" name="Freeform 5">
            <a:extLst>
              <a:ext uri="{FF2B5EF4-FFF2-40B4-BE49-F238E27FC236}">
                <a16:creationId xmlns:a16="http://schemas.microsoft.com/office/drawing/2014/main" id="{CBCC6A3E-D5C9-09C6-0D55-43F7CFB79124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991" name="Oval 6">
            <a:extLst>
              <a:ext uri="{FF2B5EF4-FFF2-40B4-BE49-F238E27FC236}">
                <a16:creationId xmlns:a16="http://schemas.microsoft.com/office/drawing/2014/main" id="{7ACC4328-5CEB-79B3-90DE-B6D4D6E008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41148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41992" name="Text Box 7">
            <a:extLst>
              <a:ext uri="{FF2B5EF4-FFF2-40B4-BE49-F238E27FC236}">
                <a16:creationId xmlns:a16="http://schemas.microsoft.com/office/drawing/2014/main" id="{742227AD-BD94-0A98-8625-FDFAC4E8C2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41993" name="Text Box 8">
            <a:extLst>
              <a:ext uri="{FF2B5EF4-FFF2-40B4-BE49-F238E27FC236}">
                <a16:creationId xmlns:a16="http://schemas.microsoft.com/office/drawing/2014/main" id="{D902AF24-EF39-8840-6FFC-E92F271D95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41994" name="Line 9">
            <a:extLst>
              <a:ext uri="{FF2B5EF4-FFF2-40B4-BE49-F238E27FC236}">
                <a16:creationId xmlns:a16="http://schemas.microsoft.com/office/drawing/2014/main" id="{405778AB-62A2-96C9-DA69-87BC803DB15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48200" y="2590800"/>
            <a:ext cx="762000" cy="15240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995" name="Text Box 10">
            <a:extLst>
              <a:ext uri="{FF2B5EF4-FFF2-40B4-BE49-F238E27FC236}">
                <a16:creationId xmlns:a16="http://schemas.microsoft.com/office/drawing/2014/main" id="{9451438B-D0A0-9E91-232C-1F6BD6E327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عنصر نائب لرقم الشريحة 5">
            <a:extLst>
              <a:ext uri="{FF2B5EF4-FFF2-40B4-BE49-F238E27FC236}">
                <a16:creationId xmlns:a16="http://schemas.microsoft.com/office/drawing/2014/main" id="{383FB5BD-5E1D-5CE9-B919-69F4C2E59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2802889-0F91-6144-9CE3-1BA2109CB5D9}" type="slidenum">
              <a:rPr lang="ar-SA" altLang="en-US"/>
              <a:pPr eaLnBrk="1" hangingPunct="1"/>
              <a:t>24</a:t>
            </a:fld>
            <a:endParaRPr lang="en-GB" altLang="en-US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8441BC5D-AE97-1973-3CA9-9016C8A6D9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43012" name="Line 3">
            <a:extLst>
              <a:ext uri="{FF2B5EF4-FFF2-40B4-BE49-F238E27FC236}">
                <a16:creationId xmlns:a16="http://schemas.microsoft.com/office/drawing/2014/main" id="{4218B03E-E489-297A-57AD-985DB4668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3" name="Line 4">
            <a:extLst>
              <a:ext uri="{FF2B5EF4-FFF2-40B4-BE49-F238E27FC236}">
                <a16:creationId xmlns:a16="http://schemas.microsoft.com/office/drawing/2014/main" id="{C508F8BF-1E17-A28D-DADA-C64B9A480AE2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4" name="Freeform 5">
            <a:extLst>
              <a:ext uri="{FF2B5EF4-FFF2-40B4-BE49-F238E27FC236}">
                <a16:creationId xmlns:a16="http://schemas.microsoft.com/office/drawing/2014/main" id="{528421D7-C34F-22FB-3470-A1BF21EC387E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5" name="Oval 6">
            <a:extLst>
              <a:ext uri="{FF2B5EF4-FFF2-40B4-BE49-F238E27FC236}">
                <a16:creationId xmlns:a16="http://schemas.microsoft.com/office/drawing/2014/main" id="{493D4DE0-F19D-8227-4EE1-CC5945CFE6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9200" y="39624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43016" name="Text Box 7">
            <a:extLst>
              <a:ext uri="{FF2B5EF4-FFF2-40B4-BE49-F238E27FC236}">
                <a16:creationId xmlns:a16="http://schemas.microsoft.com/office/drawing/2014/main" id="{60E90D65-055C-0E11-C833-C629951EB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43017" name="Text Box 8">
            <a:extLst>
              <a:ext uri="{FF2B5EF4-FFF2-40B4-BE49-F238E27FC236}">
                <a16:creationId xmlns:a16="http://schemas.microsoft.com/office/drawing/2014/main" id="{BA9354C4-0021-A05E-F291-F96C866F19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43018" name="Line 9">
            <a:extLst>
              <a:ext uri="{FF2B5EF4-FFF2-40B4-BE49-F238E27FC236}">
                <a16:creationId xmlns:a16="http://schemas.microsoft.com/office/drawing/2014/main" id="{126517E9-F40F-BE70-4C0C-CBB7BBA17F4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48200" y="2590800"/>
            <a:ext cx="762000" cy="15240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9" name="Text Box 10">
            <a:extLst>
              <a:ext uri="{FF2B5EF4-FFF2-40B4-BE49-F238E27FC236}">
                <a16:creationId xmlns:a16="http://schemas.microsoft.com/office/drawing/2014/main" id="{5C3FB1D1-6D3E-F896-9EF5-B58AA57A3A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عنصر نائب لرقم الشريحة 5">
            <a:extLst>
              <a:ext uri="{FF2B5EF4-FFF2-40B4-BE49-F238E27FC236}">
                <a16:creationId xmlns:a16="http://schemas.microsoft.com/office/drawing/2014/main" id="{857CA82E-6E9F-C03B-4AC2-260E15D2D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9FFACD77-201F-1B41-8432-B604BA9AD6C2}" type="slidenum">
              <a:rPr lang="ar-SA" altLang="en-US"/>
              <a:pPr eaLnBrk="1" hangingPunct="1"/>
              <a:t>25</a:t>
            </a:fld>
            <a:endParaRPr lang="en-GB" altLang="en-US"/>
          </a:p>
        </p:txBody>
      </p:sp>
      <p:sp>
        <p:nvSpPr>
          <p:cNvPr id="44035" name="Rectangle 2">
            <a:extLst>
              <a:ext uri="{FF2B5EF4-FFF2-40B4-BE49-F238E27FC236}">
                <a16:creationId xmlns:a16="http://schemas.microsoft.com/office/drawing/2014/main" id="{ED1D407F-3F22-E31D-0736-0D3B1C5BF8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44036" name="Line 3">
            <a:extLst>
              <a:ext uri="{FF2B5EF4-FFF2-40B4-BE49-F238E27FC236}">
                <a16:creationId xmlns:a16="http://schemas.microsoft.com/office/drawing/2014/main" id="{3D7ABAF4-6677-C02E-9144-1D9E45EC700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037" name="Line 4">
            <a:extLst>
              <a:ext uri="{FF2B5EF4-FFF2-40B4-BE49-F238E27FC236}">
                <a16:creationId xmlns:a16="http://schemas.microsoft.com/office/drawing/2014/main" id="{A2F6A060-D33C-FB1F-416E-9E5432DA59D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038" name="Freeform 5">
            <a:extLst>
              <a:ext uri="{FF2B5EF4-FFF2-40B4-BE49-F238E27FC236}">
                <a16:creationId xmlns:a16="http://schemas.microsoft.com/office/drawing/2014/main" id="{30DC4C1C-723C-EFA7-D1CE-9B0396D84AB2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039" name="Oval 6">
            <a:extLst>
              <a:ext uri="{FF2B5EF4-FFF2-40B4-BE49-F238E27FC236}">
                <a16:creationId xmlns:a16="http://schemas.microsoft.com/office/drawing/2014/main" id="{2C2FAAED-6BDD-0866-73D4-34DFE0B6BC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42672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44040" name="Text Box 7">
            <a:extLst>
              <a:ext uri="{FF2B5EF4-FFF2-40B4-BE49-F238E27FC236}">
                <a16:creationId xmlns:a16="http://schemas.microsoft.com/office/drawing/2014/main" id="{56A77095-0B54-338B-CC57-94A8ECDF3C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44041" name="Text Box 8">
            <a:extLst>
              <a:ext uri="{FF2B5EF4-FFF2-40B4-BE49-F238E27FC236}">
                <a16:creationId xmlns:a16="http://schemas.microsoft.com/office/drawing/2014/main" id="{336FC312-5FEB-570F-AB49-A5C5A25C97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44042" name="Line 9">
            <a:extLst>
              <a:ext uri="{FF2B5EF4-FFF2-40B4-BE49-F238E27FC236}">
                <a16:creationId xmlns:a16="http://schemas.microsoft.com/office/drawing/2014/main" id="{520B8550-83F3-7D02-1FA1-7938D0FF33B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00600" y="2590800"/>
            <a:ext cx="609600" cy="1752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043" name="Text Box 10">
            <a:extLst>
              <a:ext uri="{FF2B5EF4-FFF2-40B4-BE49-F238E27FC236}">
                <a16:creationId xmlns:a16="http://schemas.microsoft.com/office/drawing/2014/main" id="{86A08E5D-0A9B-8FAA-B865-20BFA99CD9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عنصر نائب لرقم الشريحة 5">
            <a:extLst>
              <a:ext uri="{FF2B5EF4-FFF2-40B4-BE49-F238E27FC236}">
                <a16:creationId xmlns:a16="http://schemas.microsoft.com/office/drawing/2014/main" id="{8E92A7DA-B3D5-C063-E3E5-27DC88287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B6610DA-1DB9-2646-B51D-0A2E2F8908C5}" type="slidenum">
              <a:rPr lang="ar-SA" altLang="en-US"/>
              <a:pPr eaLnBrk="1" hangingPunct="1"/>
              <a:t>26</a:t>
            </a:fld>
            <a:endParaRPr lang="en-GB" altLang="en-US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A94B0A9B-24AE-7769-204E-57DA4D77CD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45060" name="Line 3">
            <a:extLst>
              <a:ext uri="{FF2B5EF4-FFF2-40B4-BE49-F238E27FC236}">
                <a16:creationId xmlns:a16="http://schemas.microsoft.com/office/drawing/2014/main" id="{80AC7822-B0FB-23E7-C69B-26A4DD809AB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061" name="Line 4">
            <a:extLst>
              <a:ext uri="{FF2B5EF4-FFF2-40B4-BE49-F238E27FC236}">
                <a16:creationId xmlns:a16="http://schemas.microsoft.com/office/drawing/2014/main" id="{04872954-19F8-E84D-E5FE-C77DF15429A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062" name="Freeform 5">
            <a:extLst>
              <a:ext uri="{FF2B5EF4-FFF2-40B4-BE49-F238E27FC236}">
                <a16:creationId xmlns:a16="http://schemas.microsoft.com/office/drawing/2014/main" id="{33DE48E4-726D-9A33-F249-F2246F6E216B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063" name="Oval 6">
            <a:extLst>
              <a:ext uri="{FF2B5EF4-FFF2-40B4-BE49-F238E27FC236}">
                <a16:creationId xmlns:a16="http://schemas.microsoft.com/office/drawing/2014/main" id="{6F849974-FBD2-4DD1-3A91-9DB7DA8DA2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9200" y="38862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45064" name="Text Box 7">
            <a:extLst>
              <a:ext uri="{FF2B5EF4-FFF2-40B4-BE49-F238E27FC236}">
                <a16:creationId xmlns:a16="http://schemas.microsoft.com/office/drawing/2014/main" id="{4AF5E4FF-4D64-845A-4F3C-017364CC61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45065" name="Text Box 8">
            <a:extLst>
              <a:ext uri="{FF2B5EF4-FFF2-40B4-BE49-F238E27FC236}">
                <a16:creationId xmlns:a16="http://schemas.microsoft.com/office/drawing/2014/main" id="{623656AA-AD91-C2F1-ACF0-00DAA953A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45066" name="Line 9">
            <a:extLst>
              <a:ext uri="{FF2B5EF4-FFF2-40B4-BE49-F238E27FC236}">
                <a16:creationId xmlns:a16="http://schemas.microsoft.com/office/drawing/2014/main" id="{CAB00944-9BBC-7DA3-3AC8-EA0FB2548DB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00600" y="2590800"/>
            <a:ext cx="609600" cy="1752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5067" name="Text Box 10">
            <a:extLst>
              <a:ext uri="{FF2B5EF4-FFF2-40B4-BE49-F238E27FC236}">
                <a16:creationId xmlns:a16="http://schemas.microsoft.com/office/drawing/2014/main" id="{D6449F75-E70C-93B9-D72A-015AE61B5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عنصر نائب لرقم الشريحة 5">
            <a:extLst>
              <a:ext uri="{FF2B5EF4-FFF2-40B4-BE49-F238E27FC236}">
                <a16:creationId xmlns:a16="http://schemas.microsoft.com/office/drawing/2014/main" id="{5F390183-7305-8F84-C101-63AD36267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335113A-E089-0E4C-A01A-6383FC1345B2}" type="slidenum">
              <a:rPr lang="ar-SA" altLang="en-US"/>
              <a:pPr eaLnBrk="1" hangingPunct="1"/>
              <a:t>27</a:t>
            </a:fld>
            <a:endParaRPr lang="en-GB" altLang="en-US"/>
          </a:p>
        </p:txBody>
      </p:sp>
      <p:sp>
        <p:nvSpPr>
          <p:cNvPr id="46083" name="Rectangle 2">
            <a:extLst>
              <a:ext uri="{FF2B5EF4-FFF2-40B4-BE49-F238E27FC236}">
                <a16:creationId xmlns:a16="http://schemas.microsoft.com/office/drawing/2014/main" id="{A24C5B89-EE0B-BE93-421D-92A9392361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46084" name="Line 3">
            <a:extLst>
              <a:ext uri="{FF2B5EF4-FFF2-40B4-BE49-F238E27FC236}">
                <a16:creationId xmlns:a16="http://schemas.microsoft.com/office/drawing/2014/main" id="{6A00CBAE-8DBE-5AC8-AEBE-C11913A6709D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085" name="Line 4">
            <a:extLst>
              <a:ext uri="{FF2B5EF4-FFF2-40B4-BE49-F238E27FC236}">
                <a16:creationId xmlns:a16="http://schemas.microsoft.com/office/drawing/2014/main" id="{93AF1951-9F84-5E82-0DEF-C529DF8C134F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086" name="Freeform 5">
            <a:extLst>
              <a:ext uri="{FF2B5EF4-FFF2-40B4-BE49-F238E27FC236}">
                <a16:creationId xmlns:a16="http://schemas.microsoft.com/office/drawing/2014/main" id="{965DB3B9-89C7-4FAF-9222-B3559F502989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087" name="Oval 6">
            <a:extLst>
              <a:ext uri="{FF2B5EF4-FFF2-40B4-BE49-F238E27FC236}">
                <a16:creationId xmlns:a16="http://schemas.microsoft.com/office/drawing/2014/main" id="{498FCC7B-7274-04EF-658D-DEE32A50F5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34290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46088" name="Text Box 7">
            <a:extLst>
              <a:ext uri="{FF2B5EF4-FFF2-40B4-BE49-F238E27FC236}">
                <a16:creationId xmlns:a16="http://schemas.microsoft.com/office/drawing/2014/main" id="{E65F324A-AB11-263D-4E29-BF13FAAAE0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46089" name="Text Box 8">
            <a:extLst>
              <a:ext uri="{FF2B5EF4-FFF2-40B4-BE49-F238E27FC236}">
                <a16:creationId xmlns:a16="http://schemas.microsoft.com/office/drawing/2014/main" id="{AB616349-CAC7-0753-A666-B60229705C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46090" name="Line 9">
            <a:extLst>
              <a:ext uri="{FF2B5EF4-FFF2-40B4-BE49-F238E27FC236}">
                <a16:creationId xmlns:a16="http://schemas.microsoft.com/office/drawing/2014/main" id="{162DB9C0-46E1-07A2-3D38-D8533232A90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00600" y="2590800"/>
            <a:ext cx="609600" cy="1752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6091" name="Text Box 10">
            <a:extLst>
              <a:ext uri="{FF2B5EF4-FFF2-40B4-BE49-F238E27FC236}">
                <a16:creationId xmlns:a16="http://schemas.microsoft.com/office/drawing/2014/main" id="{28C1E32E-27E3-D986-9DCC-B31167CCAE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عنصر نائب لرقم الشريحة 5">
            <a:extLst>
              <a:ext uri="{FF2B5EF4-FFF2-40B4-BE49-F238E27FC236}">
                <a16:creationId xmlns:a16="http://schemas.microsoft.com/office/drawing/2014/main" id="{A4D6E0ED-D039-72BC-72C8-1CCFB300F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9BDCDE1-DF68-E54E-BDD5-AD0E8D79C81B}" type="slidenum">
              <a:rPr lang="ar-SA" altLang="en-US"/>
              <a:pPr eaLnBrk="1" hangingPunct="1"/>
              <a:t>28</a:t>
            </a:fld>
            <a:endParaRPr lang="en-GB" altLang="en-US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BA2246D6-B20D-7290-3C04-BA4F5CCEE6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47108" name="Line 3">
            <a:extLst>
              <a:ext uri="{FF2B5EF4-FFF2-40B4-BE49-F238E27FC236}">
                <a16:creationId xmlns:a16="http://schemas.microsoft.com/office/drawing/2014/main" id="{89438823-5417-D0F1-BCF6-101C021F641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109" name="Line 4">
            <a:extLst>
              <a:ext uri="{FF2B5EF4-FFF2-40B4-BE49-F238E27FC236}">
                <a16:creationId xmlns:a16="http://schemas.microsoft.com/office/drawing/2014/main" id="{718201D1-7A72-28B3-577C-614187D4F36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110" name="Freeform 5">
            <a:extLst>
              <a:ext uri="{FF2B5EF4-FFF2-40B4-BE49-F238E27FC236}">
                <a16:creationId xmlns:a16="http://schemas.microsoft.com/office/drawing/2014/main" id="{CC07136A-9617-4393-599B-3B00C9EA1364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111" name="Oval 6">
            <a:extLst>
              <a:ext uri="{FF2B5EF4-FFF2-40B4-BE49-F238E27FC236}">
                <a16:creationId xmlns:a16="http://schemas.microsoft.com/office/drawing/2014/main" id="{2388D5BB-3E0F-9D25-6E45-A1A5380C3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38100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47112" name="Text Box 7">
            <a:extLst>
              <a:ext uri="{FF2B5EF4-FFF2-40B4-BE49-F238E27FC236}">
                <a16:creationId xmlns:a16="http://schemas.microsoft.com/office/drawing/2014/main" id="{3D6AB825-E3D6-2938-7BA6-B21441866B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47113" name="Text Box 8">
            <a:extLst>
              <a:ext uri="{FF2B5EF4-FFF2-40B4-BE49-F238E27FC236}">
                <a16:creationId xmlns:a16="http://schemas.microsoft.com/office/drawing/2014/main" id="{47E9821A-586C-3089-1057-A3796F9A87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47114" name="Line 9">
            <a:extLst>
              <a:ext uri="{FF2B5EF4-FFF2-40B4-BE49-F238E27FC236}">
                <a16:creationId xmlns:a16="http://schemas.microsoft.com/office/drawing/2014/main" id="{ACEBC8AF-0880-E7B0-C658-4D3DE2B6CFA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00600" y="2590800"/>
            <a:ext cx="609600" cy="1752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115" name="Text Box 10">
            <a:extLst>
              <a:ext uri="{FF2B5EF4-FFF2-40B4-BE49-F238E27FC236}">
                <a16:creationId xmlns:a16="http://schemas.microsoft.com/office/drawing/2014/main" id="{6FA386CD-9989-4C70-2495-9BE7BEA37B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عنصر نائب لرقم الشريحة 5">
            <a:extLst>
              <a:ext uri="{FF2B5EF4-FFF2-40B4-BE49-F238E27FC236}">
                <a16:creationId xmlns:a16="http://schemas.microsoft.com/office/drawing/2014/main" id="{F9379021-E9C1-4636-346B-EED49C2DE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E840AA5-60DC-0E4C-B73E-17A83E97B914}" type="slidenum">
              <a:rPr lang="ar-SA" altLang="en-US"/>
              <a:pPr eaLnBrk="1" hangingPunct="1"/>
              <a:t>29</a:t>
            </a:fld>
            <a:endParaRPr lang="en-GB" altLang="en-US"/>
          </a:p>
        </p:txBody>
      </p:sp>
      <p:sp>
        <p:nvSpPr>
          <p:cNvPr id="48131" name="Rectangle 2">
            <a:extLst>
              <a:ext uri="{FF2B5EF4-FFF2-40B4-BE49-F238E27FC236}">
                <a16:creationId xmlns:a16="http://schemas.microsoft.com/office/drawing/2014/main" id="{F6C44910-2D82-4052-CE98-C088153528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48132" name="Line 3">
            <a:extLst>
              <a:ext uri="{FF2B5EF4-FFF2-40B4-BE49-F238E27FC236}">
                <a16:creationId xmlns:a16="http://schemas.microsoft.com/office/drawing/2014/main" id="{9AEE36FC-7EE6-269B-219C-C45A7C4E661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133" name="Line 4">
            <a:extLst>
              <a:ext uri="{FF2B5EF4-FFF2-40B4-BE49-F238E27FC236}">
                <a16:creationId xmlns:a16="http://schemas.microsoft.com/office/drawing/2014/main" id="{CBCD938E-0341-AD36-8686-CF56E34234BA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134" name="Freeform 5">
            <a:extLst>
              <a:ext uri="{FF2B5EF4-FFF2-40B4-BE49-F238E27FC236}">
                <a16:creationId xmlns:a16="http://schemas.microsoft.com/office/drawing/2014/main" id="{FDD3543B-6E7E-21C6-BCD5-CC119B4D7070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135" name="Oval 6">
            <a:extLst>
              <a:ext uri="{FF2B5EF4-FFF2-40B4-BE49-F238E27FC236}">
                <a16:creationId xmlns:a16="http://schemas.microsoft.com/office/drawing/2014/main" id="{DF535AF3-A6B1-F9BB-F479-0265F42323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33528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48136" name="Text Box 7">
            <a:extLst>
              <a:ext uri="{FF2B5EF4-FFF2-40B4-BE49-F238E27FC236}">
                <a16:creationId xmlns:a16="http://schemas.microsoft.com/office/drawing/2014/main" id="{35306A4B-D8AA-8E26-9D06-5654A1E626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48137" name="Text Box 8">
            <a:extLst>
              <a:ext uri="{FF2B5EF4-FFF2-40B4-BE49-F238E27FC236}">
                <a16:creationId xmlns:a16="http://schemas.microsoft.com/office/drawing/2014/main" id="{72618438-9933-8A5A-19FA-3C2914D8E6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48138" name="Line 9">
            <a:extLst>
              <a:ext uri="{FF2B5EF4-FFF2-40B4-BE49-F238E27FC236}">
                <a16:creationId xmlns:a16="http://schemas.microsoft.com/office/drawing/2014/main" id="{8A9CF72C-6440-3F48-3ADE-7F3DB75FE71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00600" y="2590800"/>
            <a:ext cx="609600" cy="1752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139" name="Text Box 10">
            <a:extLst>
              <a:ext uri="{FF2B5EF4-FFF2-40B4-BE49-F238E27FC236}">
                <a16:creationId xmlns:a16="http://schemas.microsoft.com/office/drawing/2014/main" id="{F45C4F6F-718F-DE44-A606-82EDB377BC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11551-687E-5BD6-2F41-E45AC6FC6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Search and Optimization Problems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6DEAB-C23D-2C09-9BA3-284F97CD5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5" y="2015732"/>
            <a:ext cx="10080655" cy="3860412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Local Search </a:t>
            </a:r>
            <a:r>
              <a:rPr lang="en-GB" sz="2400" dirty="0"/>
              <a:t>algorithms operate by searching from a start state to neighbouring states, without keeping track of the paths, nor the set of states that have been reached.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might never explore a portion of the search space where a solution actually resides.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solve </a:t>
            </a:r>
            <a:r>
              <a:rPr lang="en-GB" sz="2400" b="1" dirty="0"/>
              <a:t>optimization problems</a:t>
            </a:r>
            <a:r>
              <a:rPr lang="en-GB" sz="2400" dirty="0"/>
              <a:t>, in which the aim is to </a:t>
            </a:r>
            <a:r>
              <a:rPr lang="en-GB" sz="2400" b="1" dirty="0"/>
              <a:t>find the best state </a:t>
            </a:r>
            <a:r>
              <a:rPr lang="en-GB" sz="2400" dirty="0"/>
              <a:t>according to an objective function.</a:t>
            </a:r>
            <a:endParaRPr lang="en-GB" sz="2400" dirty="0">
              <a:solidFill>
                <a:srgbClr val="070707"/>
              </a:solidFill>
              <a:effectLst/>
              <a:latin typeface="Helvetica" pitchFamily="2" charset="0"/>
            </a:endParaRPr>
          </a:p>
          <a:p>
            <a:r>
              <a:rPr lang="en-GB" sz="2400" dirty="0"/>
              <a:t>Key advantages: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2000" dirty="0"/>
              <a:t>use very little memory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2000" dirty="0"/>
              <a:t>often find reasonable solutions in large or infinite state spaces for where systematic algorithms are unsuitable.</a:t>
            </a:r>
          </a:p>
          <a:p>
            <a:endParaRPr lang="en-GB" dirty="0">
              <a:solidFill>
                <a:srgbClr val="070707"/>
              </a:solidFill>
              <a:effectLst/>
              <a:latin typeface="Helvetica" pitchFamily="2" charset="0"/>
            </a:endParaRPr>
          </a:p>
          <a:p>
            <a:endParaRPr lang="en-GB" dirty="0">
              <a:solidFill>
                <a:srgbClr val="070707"/>
              </a:solidFill>
              <a:effectLst/>
              <a:latin typeface="Helvetica" pitchFamily="2" charset="0"/>
            </a:endParaRPr>
          </a:p>
          <a:p>
            <a:endParaRPr lang="en-GB" dirty="0">
              <a:solidFill>
                <a:srgbClr val="070707"/>
              </a:solidFill>
              <a:effectLst/>
              <a:latin typeface="Helvetica" pitchFamily="2" charset="0"/>
            </a:endParaRPr>
          </a:p>
          <a:p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75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عنصر نائب لرقم الشريحة 5">
            <a:extLst>
              <a:ext uri="{FF2B5EF4-FFF2-40B4-BE49-F238E27FC236}">
                <a16:creationId xmlns:a16="http://schemas.microsoft.com/office/drawing/2014/main" id="{FA7824D2-3E3D-84CD-C3D3-21A1DCADE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84273265-273F-CA40-80FD-300105B1D567}" type="slidenum">
              <a:rPr lang="ar-SA" altLang="en-US"/>
              <a:pPr eaLnBrk="1" hangingPunct="1"/>
              <a:t>30</a:t>
            </a:fld>
            <a:endParaRPr lang="en-GB" altLang="en-US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444E1443-E3BA-FB87-B400-6057FFBC06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49156" name="Line 3">
            <a:extLst>
              <a:ext uri="{FF2B5EF4-FFF2-40B4-BE49-F238E27FC236}">
                <a16:creationId xmlns:a16="http://schemas.microsoft.com/office/drawing/2014/main" id="{EE0D0720-A3CB-E31D-91C1-A19C65843EC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157" name="Line 4">
            <a:extLst>
              <a:ext uri="{FF2B5EF4-FFF2-40B4-BE49-F238E27FC236}">
                <a16:creationId xmlns:a16="http://schemas.microsoft.com/office/drawing/2014/main" id="{DC91958E-CC15-916A-6966-B617F58FA1B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158" name="Freeform 5">
            <a:extLst>
              <a:ext uri="{FF2B5EF4-FFF2-40B4-BE49-F238E27FC236}">
                <a16:creationId xmlns:a16="http://schemas.microsoft.com/office/drawing/2014/main" id="{C865C703-0EB1-BE35-5006-B9CCE77CA13B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159" name="Oval 6">
            <a:extLst>
              <a:ext uri="{FF2B5EF4-FFF2-40B4-BE49-F238E27FC236}">
                <a16:creationId xmlns:a16="http://schemas.microsoft.com/office/drawing/2014/main" id="{1F0F09CE-D7F8-25D4-D993-DE357BC02B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37338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49160" name="Text Box 7">
            <a:extLst>
              <a:ext uri="{FF2B5EF4-FFF2-40B4-BE49-F238E27FC236}">
                <a16:creationId xmlns:a16="http://schemas.microsoft.com/office/drawing/2014/main" id="{0A873B5A-8A12-FCE5-C8E8-B62074A37E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49161" name="Text Box 8">
            <a:extLst>
              <a:ext uri="{FF2B5EF4-FFF2-40B4-BE49-F238E27FC236}">
                <a16:creationId xmlns:a16="http://schemas.microsoft.com/office/drawing/2014/main" id="{1DCE944C-EA14-B754-8294-A7ACFC4B3F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49162" name="Line 9">
            <a:extLst>
              <a:ext uri="{FF2B5EF4-FFF2-40B4-BE49-F238E27FC236}">
                <a16:creationId xmlns:a16="http://schemas.microsoft.com/office/drawing/2014/main" id="{423ABE57-2E30-1DAA-621D-90FFA599F20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00600" y="2590800"/>
            <a:ext cx="609600" cy="1752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163" name="Text Box 10">
            <a:extLst>
              <a:ext uri="{FF2B5EF4-FFF2-40B4-BE49-F238E27FC236}">
                <a16:creationId xmlns:a16="http://schemas.microsoft.com/office/drawing/2014/main" id="{3916B98C-ACD8-AEDE-AE2F-99D1194AA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عنصر نائب لرقم الشريحة 5">
            <a:extLst>
              <a:ext uri="{FF2B5EF4-FFF2-40B4-BE49-F238E27FC236}">
                <a16:creationId xmlns:a16="http://schemas.microsoft.com/office/drawing/2014/main" id="{0D4FB796-EAA5-F7F0-02FE-9C8E24BD5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5A1FD9E-373D-CE48-B83E-6FADAA650FE1}" type="slidenum">
              <a:rPr lang="ar-SA" altLang="en-US"/>
              <a:pPr eaLnBrk="1" hangingPunct="1"/>
              <a:t>31</a:t>
            </a:fld>
            <a:endParaRPr lang="en-GB" altLang="en-US"/>
          </a:p>
        </p:txBody>
      </p:sp>
      <p:sp>
        <p:nvSpPr>
          <p:cNvPr id="50179" name="Rectangle 2">
            <a:extLst>
              <a:ext uri="{FF2B5EF4-FFF2-40B4-BE49-F238E27FC236}">
                <a16:creationId xmlns:a16="http://schemas.microsoft.com/office/drawing/2014/main" id="{8E48D849-DACA-8A70-31F7-EC06C350F5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0180" name="Line 3">
            <a:extLst>
              <a:ext uri="{FF2B5EF4-FFF2-40B4-BE49-F238E27FC236}">
                <a16:creationId xmlns:a16="http://schemas.microsoft.com/office/drawing/2014/main" id="{1EAAAD67-0DA8-8C7D-2BF5-13F4645C77A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181" name="Line 4">
            <a:extLst>
              <a:ext uri="{FF2B5EF4-FFF2-40B4-BE49-F238E27FC236}">
                <a16:creationId xmlns:a16="http://schemas.microsoft.com/office/drawing/2014/main" id="{617CDC71-49F3-D0EA-9589-B42D641B5C2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182" name="Freeform 5">
            <a:extLst>
              <a:ext uri="{FF2B5EF4-FFF2-40B4-BE49-F238E27FC236}">
                <a16:creationId xmlns:a16="http://schemas.microsoft.com/office/drawing/2014/main" id="{1CA6EE88-FA22-C0C4-D79A-A7319281CE97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183" name="Oval 6">
            <a:extLst>
              <a:ext uri="{FF2B5EF4-FFF2-40B4-BE49-F238E27FC236}">
                <a16:creationId xmlns:a16="http://schemas.microsoft.com/office/drawing/2014/main" id="{AD48A781-0439-72FC-043C-52BD1C784A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35814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0184" name="Text Box 7">
            <a:extLst>
              <a:ext uri="{FF2B5EF4-FFF2-40B4-BE49-F238E27FC236}">
                <a16:creationId xmlns:a16="http://schemas.microsoft.com/office/drawing/2014/main" id="{702CE006-DF38-9334-9ECF-9A10E35495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0185" name="Text Box 8">
            <a:extLst>
              <a:ext uri="{FF2B5EF4-FFF2-40B4-BE49-F238E27FC236}">
                <a16:creationId xmlns:a16="http://schemas.microsoft.com/office/drawing/2014/main" id="{0B5649A6-3882-37AF-526E-586185831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0186" name="Line 9">
            <a:extLst>
              <a:ext uri="{FF2B5EF4-FFF2-40B4-BE49-F238E27FC236}">
                <a16:creationId xmlns:a16="http://schemas.microsoft.com/office/drawing/2014/main" id="{4073141C-51E3-656F-AFA5-F669419AA8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00600" y="2590800"/>
            <a:ext cx="609600" cy="1752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187" name="Text Box 10">
            <a:extLst>
              <a:ext uri="{FF2B5EF4-FFF2-40B4-BE49-F238E27FC236}">
                <a16:creationId xmlns:a16="http://schemas.microsoft.com/office/drawing/2014/main" id="{F96FC7CD-A6D1-9E91-4428-16946A934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عنصر نائب لرقم الشريحة 5">
            <a:extLst>
              <a:ext uri="{FF2B5EF4-FFF2-40B4-BE49-F238E27FC236}">
                <a16:creationId xmlns:a16="http://schemas.microsoft.com/office/drawing/2014/main" id="{E2CD55E4-4923-194F-C352-D9AAA1219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F6A7D9F-E5A4-8548-8708-E936867455C5}" type="slidenum">
              <a:rPr lang="ar-SA" altLang="en-US"/>
              <a:pPr eaLnBrk="1" hangingPunct="1"/>
              <a:t>32</a:t>
            </a:fld>
            <a:endParaRPr lang="en-GB" altLang="en-US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B50AC2DD-4281-B878-057A-591AD07BC7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1204" name="Line 3">
            <a:extLst>
              <a:ext uri="{FF2B5EF4-FFF2-40B4-BE49-F238E27FC236}">
                <a16:creationId xmlns:a16="http://schemas.microsoft.com/office/drawing/2014/main" id="{04E78ADA-2C03-A60E-CD9C-58A32246B9C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05" name="Line 4">
            <a:extLst>
              <a:ext uri="{FF2B5EF4-FFF2-40B4-BE49-F238E27FC236}">
                <a16:creationId xmlns:a16="http://schemas.microsoft.com/office/drawing/2014/main" id="{F6F3E53C-7099-BD4B-D87F-74CD38D9590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06" name="Freeform 5">
            <a:extLst>
              <a:ext uri="{FF2B5EF4-FFF2-40B4-BE49-F238E27FC236}">
                <a16:creationId xmlns:a16="http://schemas.microsoft.com/office/drawing/2014/main" id="{8747B130-C4C5-D477-1E18-996C1216F997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07" name="Oval 6">
            <a:extLst>
              <a:ext uri="{FF2B5EF4-FFF2-40B4-BE49-F238E27FC236}">
                <a16:creationId xmlns:a16="http://schemas.microsoft.com/office/drawing/2014/main" id="{75ED119E-78D6-0499-8030-F27B165347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1148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1208" name="Text Box 7">
            <a:extLst>
              <a:ext uri="{FF2B5EF4-FFF2-40B4-BE49-F238E27FC236}">
                <a16:creationId xmlns:a16="http://schemas.microsoft.com/office/drawing/2014/main" id="{6504FE2D-00F7-E5AF-E2BB-DA4B476A6C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1209" name="Text Box 8">
            <a:extLst>
              <a:ext uri="{FF2B5EF4-FFF2-40B4-BE49-F238E27FC236}">
                <a16:creationId xmlns:a16="http://schemas.microsoft.com/office/drawing/2014/main" id="{F08718A0-4216-F209-68BF-BE53A198CD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1210" name="Line 9">
            <a:extLst>
              <a:ext uri="{FF2B5EF4-FFF2-40B4-BE49-F238E27FC236}">
                <a16:creationId xmlns:a16="http://schemas.microsoft.com/office/drawing/2014/main" id="{73561ADB-C6BA-AF76-4CB1-17129FF8582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800600" y="2590800"/>
            <a:ext cx="609600" cy="1752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1211" name="Text Box 10">
            <a:extLst>
              <a:ext uri="{FF2B5EF4-FFF2-40B4-BE49-F238E27FC236}">
                <a16:creationId xmlns:a16="http://schemas.microsoft.com/office/drawing/2014/main" id="{67556CD4-BD24-9C3B-2D4A-31BBD9C149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عنصر نائب لرقم الشريحة 5">
            <a:extLst>
              <a:ext uri="{FF2B5EF4-FFF2-40B4-BE49-F238E27FC236}">
                <a16:creationId xmlns:a16="http://schemas.microsoft.com/office/drawing/2014/main" id="{C2F0450C-A63F-0899-1924-EFC98611F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406AD4E-7116-9E48-926D-3D8DEAA52DF1}" type="slidenum">
              <a:rPr lang="ar-SA" altLang="en-US"/>
              <a:pPr eaLnBrk="1" hangingPunct="1"/>
              <a:t>33</a:t>
            </a:fld>
            <a:endParaRPr lang="en-GB" altLang="en-US"/>
          </a:p>
        </p:txBody>
      </p:sp>
      <p:sp>
        <p:nvSpPr>
          <p:cNvPr id="52227" name="Rectangle 2">
            <a:extLst>
              <a:ext uri="{FF2B5EF4-FFF2-40B4-BE49-F238E27FC236}">
                <a16:creationId xmlns:a16="http://schemas.microsoft.com/office/drawing/2014/main" id="{35E01C28-D1CF-3B36-294E-44FCBB9D93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2228" name="Line 3">
            <a:extLst>
              <a:ext uri="{FF2B5EF4-FFF2-40B4-BE49-F238E27FC236}">
                <a16:creationId xmlns:a16="http://schemas.microsoft.com/office/drawing/2014/main" id="{1A497034-388F-8BED-BD95-0CD1D81DF3D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229" name="Line 4">
            <a:extLst>
              <a:ext uri="{FF2B5EF4-FFF2-40B4-BE49-F238E27FC236}">
                <a16:creationId xmlns:a16="http://schemas.microsoft.com/office/drawing/2014/main" id="{B6CC7612-A8A0-226D-69E2-C711F4D21D4A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230" name="Freeform 5">
            <a:extLst>
              <a:ext uri="{FF2B5EF4-FFF2-40B4-BE49-F238E27FC236}">
                <a16:creationId xmlns:a16="http://schemas.microsoft.com/office/drawing/2014/main" id="{CE05BC64-229E-AE3D-97AF-60FA6A1F1E1C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231" name="Oval 6">
            <a:extLst>
              <a:ext uri="{FF2B5EF4-FFF2-40B4-BE49-F238E27FC236}">
                <a16:creationId xmlns:a16="http://schemas.microsoft.com/office/drawing/2014/main" id="{117105E3-FA0C-1C2F-D8F5-201076EBA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45720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2232" name="Text Box 7">
            <a:extLst>
              <a:ext uri="{FF2B5EF4-FFF2-40B4-BE49-F238E27FC236}">
                <a16:creationId xmlns:a16="http://schemas.microsoft.com/office/drawing/2014/main" id="{6D40CFE5-9101-C99B-067E-DC254986C7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2233" name="Text Box 8">
            <a:extLst>
              <a:ext uri="{FF2B5EF4-FFF2-40B4-BE49-F238E27FC236}">
                <a16:creationId xmlns:a16="http://schemas.microsoft.com/office/drawing/2014/main" id="{99412FB3-E9BB-8027-DA4A-9AA57092FC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2234" name="Line 9">
            <a:extLst>
              <a:ext uri="{FF2B5EF4-FFF2-40B4-BE49-F238E27FC236}">
                <a16:creationId xmlns:a16="http://schemas.microsoft.com/office/drawing/2014/main" id="{8913C335-AD24-F105-92E7-0B3503A8F2CF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590800"/>
            <a:ext cx="457200" cy="2133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2235" name="Text Box 10">
            <a:extLst>
              <a:ext uri="{FF2B5EF4-FFF2-40B4-BE49-F238E27FC236}">
                <a16:creationId xmlns:a16="http://schemas.microsoft.com/office/drawing/2014/main" id="{A0192011-3E74-5702-9F72-2178CF0A9C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عنصر نائب لرقم الشريحة 5">
            <a:extLst>
              <a:ext uri="{FF2B5EF4-FFF2-40B4-BE49-F238E27FC236}">
                <a16:creationId xmlns:a16="http://schemas.microsoft.com/office/drawing/2014/main" id="{11EDAE2B-1887-C74A-C984-17B48E42D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634E3ED-878E-7141-9DFF-D298DA369C65}" type="slidenum">
              <a:rPr lang="ar-SA" altLang="en-US"/>
              <a:pPr eaLnBrk="1" hangingPunct="1"/>
              <a:t>34</a:t>
            </a:fld>
            <a:endParaRPr lang="en-GB" altLang="en-US"/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B074B71D-EF30-D7A0-3E77-58C5F4199B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3252" name="Line 3">
            <a:extLst>
              <a:ext uri="{FF2B5EF4-FFF2-40B4-BE49-F238E27FC236}">
                <a16:creationId xmlns:a16="http://schemas.microsoft.com/office/drawing/2014/main" id="{63A564F0-9700-CBD3-F39F-88F1638D913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253" name="Line 4">
            <a:extLst>
              <a:ext uri="{FF2B5EF4-FFF2-40B4-BE49-F238E27FC236}">
                <a16:creationId xmlns:a16="http://schemas.microsoft.com/office/drawing/2014/main" id="{9BA40A7A-6A8E-8DAE-E82E-65285D35F106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254" name="Freeform 5">
            <a:extLst>
              <a:ext uri="{FF2B5EF4-FFF2-40B4-BE49-F238E27FC236}">
                <a16:creationId xmlns:a16="http://schemas.microsoft.com/office/drawing/2014/main" id="{7CB4399D-9CBA-1D9C-B38F-C0C22B1B1978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255" name="Oval 6">
            <a:extLst>
              <a:ext uri="{FF2B5EF4-FFF2-40B4-BE49-F238E27FC236}">
                <a16:creationId xmlns:a16="http://schemas.microsoft.com/office/drawing/2014/main" id="{6F4F9BC6-12C0-A75E-3F68-FF99BB6241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44196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3256" name="Text Box 7">
            <a:extLst>
              <a:ext uri="{FF2B5EF4-FFF2-40B4-BE49-F238E27FC236}">
                <a16:creationId xmlns:a16="http://schemas.microsoft.com/office/drawing/2014/main" id="{4ADEB6EA-BBFB-521F-89B3-3CBFB8150C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3257" name="Text Box 8">
            <a:extLst>
              <a:ext uri="{FF2B5EF4-FFF2-40B4-BE49-F238E27FC236}">
                <a16:creationId xmlns:a16="http://schemas.microsoft.com/office/drawing/2014/main" id="{A4CF860B-9ACD-39C2-EB77-D20F9C8D94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3258" name="Line 9">
            <a:extLst>
              <a:ext uri="{FF2B5EF4-FFF2-40B4-BE49-F238E27FC236}">
                <a16:creationId xmlns:a16="http://schemas.microsoft.com/office/drawing/2014/main" id="{81E95CDA-C00E-2B72-C16B-EDB5088C14E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590800"/>
            <a:ext cx="457200" cy="21336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3259" name="Text Box 10">
            <a:extLst>
              <a:ext uri="{FF2B5EF4-FFF2-40B4-BE49-F238E27FC236}">
                <a16:creationId xmlns:a16="http://schemas.microsoft.com/office/drawing/2014/main" id="{127512ED-441A-B577-757D-7E4E149611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عنصر نائب لرقم الشريحة 5">
            <a:extLst>
              <a:ext uri="{FF2B5EF4-FFF2-40B4-BE49-F238E27FC236}">
                <a16:creationId xmlns:a16="http://schemas.microsoft.com/office/drawing/2014/main" id="{0201ECF1-4A86-FEAE-EABF-9FFD4F40D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6C91E17-6244-B74E-BB0E-6182F1166F0F}" type="slidenum">
              <a:rPr lang="ar-SA" altLang="en-US"/>
              <a:pPr eaLnBrk="1" hangingPunct="1"/>
              <a:t>35</a:t>
            </a:fld>
            <a:endParaRPr lang="en-GB" altLang="en-US"/>
          </a:p>
        </p:txBody>
      </p:sp>
      <p:sp>
        <p:nvSpPr>
          <p:cNvPr id="54275" name="Rectangle 2">
            <a:extLst>
              <a:ext uri="{FF2B5EF4-FFF2-40B4-BE49-F238E27FC236}">
                <a16:creationId xmlns:a16="http://schemas.microsoft.com/office/drawing/2014/main" id="{A12A5ADB-A520-21E9-5C7C-0345675416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4276" name="Line 3">
            <a:extLst>
              <a:ext uri="{FF2B5EF4-FFF2-40B4-BE49-F238E27FC236}">
                <a16:creationId xmlns:a16="http://schemas.microsoft.com/office/drawing/2014/main" id="{B21403E3-99B0-794A-20CF-05180125054D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277" name="Line 4">
            <a:extLst>
              <a:ext uri="{FF2B5EF4-FFF2-40B4-BE49-F238E27FC236}">
                <a16:creationId xmlns:a16="http://schemas.microsoft.com/office/drawing/2014/main" id="{CA35B153-BA5A-5E59-981B-042244FA97E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278" name="Freeform 5">
            <a:extLst>
              <a:ext uri="{FF2B5EF4-FFF2-40B4-BE49-F238E27FC236}">
                <a16:creationId xmlns:a16="http://schemas.microsoft.com/office/drawing/2014/main" id="{621C70D1-A403-B9B5-A7B6-58132D8D6185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279" name="Oval 6">
            <a:extLst>
              <a:ext uri="{FF2B5EF4-FFF2-40B4-BE49-F238E27FC236}">
                <a16:creationId xmlns:a16="http://schemas.microsoft.com/office/drawing/2014/main" id="{171DE39C-2FB0-FC3C-9827-F8DF714FD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47244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4280" name="Text Box 7">
            <a:extLst>
              <a:ext uri="{FF2B5EF4-FFF2-40B4-BE49-F238E27FC236}">
                <a16:creationId xmlns:a16="http://schemas.microsoft.com/office/drawing/2014/main" id="{1B3D5B75-C68E-69C4-C972-F83AFDBEDC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4281" name="Text Box 8">
            <a:extLst>
              <a:ext uri="{FF2B5EF4-FFF2-40B4-BE49-F238E27FC236}">
                <a16:creationId xmlns:a16="http://schemas.microsoft.com/office/drawing/2014/main" id="{381E8A8E-AECB-FDD8-7AD9-5998F5AA44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4282" name="Line 9">
            <a:extLst>
              <a:ext uri="{FF2B5EF4-FFF2-40B4-BE49-F238E27FC236}">
                <a16:creationId xmlns:a16="http://schemas.microsoft.com/office/drawing/2014/main" id="{A57E4D72-C7B8-8882-2CB7-328F0FF7C5A1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590800"/>
            <a:ext cx="533400" cy="23622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283" name="Text Box 10">
            <a:extLst>
              <a:ext uri="{FF2B5EF4-FFF2-40B4-BE49-F238E27FC236}">
                <a16:creationId xmlns:a16="http://schemas.microsoft.com/office/drawing/2014/main" id="{70461D78-94D1-5F39-A6F7-8A983C9AB1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عنصر نائب لرقم الشريحة 5">
            <a:extLst>
              <a:ext uri="{FF2B5EF4-FFF2-40B4-BE49-F238E27FC236}">
                <a16:creationId xmlns:a16="http://schemas.microsoft.com/office/drawing/2014/main" id="{7AFD013E-70AB-FDE3-1F97-DEFAAADA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2DE618E-2B16-C748-8557-1274C205A8CA}" type="slidenum">
              <a:rPr lang="ar-SA" altLang="en-US"/>
              <a:pPr eaLnBrk="1" hangingPunct="1"/>
              <a:t>36</a:t>
            </a:fld>
            <a:endParaRPr lang="en-GB" altLang="en-US"/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5D228168-F56B-5255-6654-A67759BE46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5300" name="Line 3">
            <a:extLst>
              <a:ext uri="{FF2B5EF4-FFF2-40B4-BE49-F238E27FC236}">
                <a16:creationId xmlns:a16="http://schemas.microsoft.com/office/drawing/2014/main" id="{7ECEB552-7153-8A69-0EF6-716357DB1872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301" name="Line 4">
            <a:extLst>
              <a:ext uri="{FF2B5EF4-FFF2-40B4-BE49-F238E27FC236}">
                <a16:creationId xmlns:a16="http://schemas.microsoft.com/office/drawing/2014/main" id="{F6448533-C35D-8BB1-477E-5C3E5F45308A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302" name="Freeform 5">
            <a:extLst>
              <a:ext uri="{FF2B5EF4-FFF2-40B4-BE49-F238E27FC236}">
                <a16:creationId xmlns:a16="http://schemas.microsoft.com/office/drawing/2014/main" id="{E79C4EC0-93F6-E62D-7547-058AB95C63CC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303" name="Oval 6">
            <a:extLst>
              <a:ext uri="{FF2B5EF4-FFF2-40B4-BE49-F238E27FC236}">
                <a16:creationId xmlns:a16="http://schemas.microsoft.com/office/drawing/2014/main" id="{CC965057-BDE5-CB82-D52E-40058432C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50292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5304" name="Text Box 7">
            <a:extLst>
              <a:ext uri="{FF2B5EF4-FFF2-40B4-BE49-F238E27FC236}">
                <a16:creationId xmlns:a16="http://schemas.microsoft.com/office/drawing/2014/main" id="{5E3A06A3-138B-546D-632F-4D0653B167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5305" name="Text Box 8">
            <a:extLst>
              <a:ext uri="{FF2B5EF4-FFF2-40B4-BE49-F238E27FC236}">
                <a16:creationId xmlns:a16="http://schemas.microsoft.com/office/drawing/2014/main" id="{1F126041-7EDB-0AEF-BA2E-22F5D100E6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5306" name="Line 9">
            <a:extLst>
              <a:ext uri="{FF2B5EF4-FFF2-40B4-BE49-F238E27FC236}">
                <a16:creationId xmlns:a16="http://schemas.microsoft.com/office/drawing/2014/main" id="{BDE288FF-7743-CBD2-FD73-8EAC7393B48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590800"/>
            <a:ext cx="609600" cy="26670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307" name="Text Box 10">
            <a:extLst>
              <a:ext uri="{FF2B5EF4-FFF2-40B4-BE49-F238E27FC236}">
                <a16:creationId xmlns:a16="http://schemas.microsoft.com/office/drawing/2014/main" id="{101FFF49-2054-75EC-9DA1-C6EDA50323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عنصر نائب لرقم الشريحة 5">
            <a:extLst>
              <a:ext uri="{FF2B5EF4-FFF2-40B4-BE49-F238E27FC236}">
                <a16:creationId xmlns:a16="http://schemas.microsoft.com/office/drawing/2014/main" id="{B4DA426A-47CC-20E2-6200-08F16DB79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A2A355A-EAF9-AE4F-959B-EC3F15DCE760}" type="slidenum">
              <a:rPr lang="ar-SA" altLang="en-US"/>
              <a:pPr eaLnBrk="1" hangingPunct="1"/>
              <a:t>37</a:t>
            </a:fld>
            <a:endParaRPr lang="en-GB" altLang="en-US"/>
          </a:p>
        </p:txBody>
      </p:sp>
      <p:sp>
        <p:nvSpPr>
          <p:cNvPr id="56323" name="Rectangle 2">
            <a:extLst>
              <a:ext uri="{FF2B5EF4-FFF2-40B4-BE49-F238E27FC236}">
                <a16:creationId xmlns:a16="http://schemas.microsoft.com/office/drawing/2014/main" id="{397EE754-1458-FFFE-25FD-DFC44842FD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6324" name="Line 3">
            <a:extLst>
              <a:ext uri="{FF2B5EF4-FFF2-40B4-BE49-F238E27FC236}">
                <a16:creationId xmlns:a16="http://schemas.microsoft.com/office/drawing/2014/main" id="{D7C59A85-793B-B6EA-3A4A-982CC2A47588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325" name="Line 4">
            <a:extLst>
              <a:ext uri="{FF2B5EF4-FFF2-40B4-BE49-F238E27FC236}">
                <a16:creationId xmlns:a16="http://schemas.microsoft.com/office/drawing/2014/main" id="{FFF02C46-C882-1218-CB9D-D00DA31698B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326" name="Freeform 5">
            <a:extLst>
              <a:ext uri="{FF2B5EF4-FFF2-40B4-BE49-F238E27FC236}">
                <a16:creationId xmlns:a16="http://schemas.microsoft.com/office/drawing/2014/main" id="{9299394C-E20D-95BE-51D0-85E409C5B4A5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327" name="Oval 6">
            <a:extLst>
              <a:ext uri="{FF2B5EF4-FFF2-40B4-BE49-F238E27FC236}">
                <a16:creationId xmlns:a16="http://schemas.microsoft.com/office/drawing/2014/main" id="{6B7A8144-B94C-6A96-360A-CF60FB0DD6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49530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6328" name="Text Box 7">
            <a:extLst>
              <a:ext uri="{FF2B5EF4-FFF2-40B4-BE49-F238E27FC236}">
                <a16:creationId xmlns:a16="http://schemas.microsoft.com/office/drawing/2014/main" id="{3235D4E2-678A-C7A0-3126-D6647E9732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6329" name="Text Box 8">
            <a:extLst>
              <a:ext uri="{FF2B5EF4-FFF2-40B4-BE49-F238E27FC236}">
                <a16:creationId xmlns:a16="http://schemas.microsoft.com/office/drawing/2014/main" id="{FD92D3EF-BDA7-609D-AD72-65F8B42CA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6330" name="Line 9">
            <a:extLst>
              <a:ext uri="{FF2B5EF4-FFF2-40B4-BE49-F238E27FC236}">
                <a16:creationId xmlns:a16="http://schemas.microsoft.com/office/drawing/2014/main" id="{8BD04B13-FCFA-794A-8185-7DA3A17380C3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590800"/>
            <a:ext cx="609600" cy="26670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331" name="Text Box 10">
            <a:extLst>
              <a:ext uri="{FF2B5EF4-FFF2-40B4-BE49-F238E27FC236}">
                <a16:creationId xmlns:a16="http://schemas.microsoft.com/office/drawing/2014/main" id="{40C9206F-005B-C2F9-8CB2-1091E9287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عنصر نائب لرقم الشريحة 5">
            <a:extLst>
              <a:ext uri="{FF2B5EF4-FFF2-40B4-BE49-F238E27FC236}">
                <a16:creationId xmlns:a16="http://schemas.microsoft.com/office/drawing/2014/main" id="{DBEBBE5A-F5EA-AA45-15BF-026511D70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8A27015-D9EE-9246-AD67-587AEDB0C70D}" type="slidenum">
              <a:rPr lang="ar-SA" altLang="en-US"/>
              <a:pPr eaLnBrk="1" hangingPunct="1"/>
              <a:t>38</a:t>
            </a:fld>
            <a:endParaRPr lang="en-GB" altLang="en-US"/>
          </a:p>
        </p:txBody>
      </p:sp>
      <p:sp>
        <p:nvSpPr>
          <p:cNvPr id="57347" name="Rectangle 2">
            <a:extLst>
              <a:ext uri="{FF2B5EF4-FFF2-40B4-BE49-F238E27FC236}">
                <a16:creationId xmlns:a16="http://schemas.microsoft.com/office/drawing/2014/main" id="{AA2F6B21-72ED-AF96-0086-256BB0E20F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7348" name="Line 3">
            <a:extLst>
              <a:ext uri="{FF2B5EF4-FFF2-40B4-BE49-F238E27FC236}">
                <a16:creationId xmlns:a16="http://schemas.microsoft.com/office/drawing/2014/main" id="{87A8E445-E90A-AB57-899B-1429B23C96D4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349" name="Line 4">
            <a:extLst>
              <a:ext uri="{FF2B5EF4-FFF2-40B4-BE49-F238E27FC236}">
                <a16:creationId xmlns:a16="http://schemas.microsoft.com/office/drawing/2014/main" id="{ED828FE6-508B-95D6-D284-834A545A937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350" name="Freeform 5">
            <a:extLst>
              <a:ext uri="{FF2B5EF4-FFF2-40B4-BE49-F238E27FC236}">
                <a16:creationId xmlns:a16="http://schemas.microsoft.com/office/drawing/2014/main" id="{4272E19C-254F-243B-BD4B-E6F949FCF552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351" name="Oval 6">
            <a:extLst>
              <a:ext uri="{FF2B5EF4-FFF2-40B4-BE49-F238E27FC236}">
                <a16:creationId xmlns:a16="http://schemas.microsoft.com/office/drawing/2014/main" id="{373FD785-0BF0-C997-0801-B6B7932A67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51054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7352" name="Text Box 7">
            <a:extLst>
              <a:ext uri="{FF2B5EF4-FFF2-40B4-BE49-F238E27FC236}">
                <a16:creationId xmlns:a16="http://schemas.microsoft.com/office/drawing/2014/main" id="{61C739A7-198A-4995-CC6D-B1F4765D08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7353" name="Text Box 8">
            <a:extLst>
              <a:ext uri="{FF2B5EF4-FFF2-40B4-BE49-F238E27FC236}">
                <a16:creationId xmlns:a16="http://schemas.microsoft.com/office/drawing/2014/main" id="{9FAC8DED-1F77-A17E-F957-E7C3D0C12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7354" name="Line 9">
            <a:extLst>
              <a:ext uri="{FF2B5EF4-FFF2-40B4-BE49-F238E27FC236}">
                <a16:creationId xmlns:a16="http://schemas.microsoft.com/office/drawing/2014/main" id="{CABD018C-C27B-4E7B-3A5B-1CE73E001902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590800"/>
            <a:ext cx="609600" cy="27432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355" name="Text Box 10">
            <a:extLst>
              <a:ext uri="{FF2B5EF4-FFF2-40B4-BE49-F238E27FC236}">
                <a16:creationId xmlns:a16="http://schemas.microsoft.com/office/drawing/2014/main" id="{16A443EC-9BD9-8D28-BB9E-B0FEA1B6A7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عنصر نائب لرقم الشريحة 5">
            <a:extLst>
              <a:ext uri="{FF2B5EF4-FFF2-40B4-BE49-F238E27FC236}">
                <a16:creationId xmlns:a16="http://schemas.microsoft.com/office/drawing/2014/main" id="{2FBEEC62-9E97-6F3E-ABF5-A8687E358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E83166A-7330-CA48-A9C2-30F9C4AFB0CD}" type="slidenum">
              <a:rPr lang="ar-SA" altLang="en-US"/>
              <a:pPr eaLnBrk="1" hangingPunct="1"/>
              <a:t>39</a:t>
            </a:fld>
            <a:endParaRPr lang="en-GB" altLang="en-US"/>
          </a:p>
        </p:txBody>
      </p:sp>
      <p:sp>
        <p:nvSpPr>
          <p:cNvPr id="58371" name="Rectangle 2">
            <a:extLst>
              <a:ext uri="{FF2B5EF4-FFF2-40B4-BE49-F238E27FC236}">
                <a16:creationId xmlns:a16="http://schemas.microsoft.com/office/drawing/2014/main" id="{078C6251-07A5-46C3-9964-7189AAA236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8372" name="Line 3">
            <a:extLst>
              <a:ext uri="{FF2B5EF4-FFF2-40B4-BE49-F238E27FC236}">
                <a16:creationId xmlns:a16="http://schemas.microsoft.com/office/drawing/2014/main" id="{31E9592A-3E42-4751-EACF-7C52F6100109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8373" name="Line 4">
            <a:extLst>
              <a:ext uri="{FF2B5EF4-FFF2-40B4-BE49-F238E27FC236}">
                <a16:creationId xmlns:a16="http://schemas.microsoft.com/office/drawing/2014/main" id="{FA0C4587-85DF-A830-6D43-8D3514D7B96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8374" name="Freeform 5">
            <a:extLst>
              <a:ext uri="{FF2B5EF4-FFF2-40B4-BE49-F238E27FC236}">
                <a16:creationId xmlns:a16="http://schemas.microsoft.com/office/drawing/2014/main" id="{70D4E120-F95C-4459-1ACB-3998492C4C6A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8375" name="Oval 6">
            <a:extLst>
              <a:ext uri="{FF2B5EF4-FFF2-40B4-BE49-F238E27FC236}">
                <a16:creationId xmlns:a16="http://schemas.microsoft.com/office/drawing/2014/main" id="{ECA8F88F-F7C4-32E5-10EB-F8B52AECA3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50292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8376" name="Text Box 7">
            <a:extLst>
              <a:ext uri="{FF2B5EF4-FFF2-40B4-BE49-F238E27FC236}">
                <a16:creationId xmlns:a16="http://schemas.microsoft.com/office/drawing/2014/main" id="{13978DC3-2EAB-38F7-B8E7-64795F18E2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8377" name="Text Box 8">
            <a:extLst>
              <a:ext uri="{FF2B5EF4-FFF2-40B4-BE49-F238E27FC236}">
                <a16:creationId xmlns:a16="http://schemas.microsoft.com/office/drawing/2014/main" id="{BE3F9F39-A1A5-4600-A227-45FCDADCAA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8378" name="Line 9">
            <a:extLst>
              <a:ext uri="{FF2B5EF4-FFF2-40B4-BE49-F238E27FC236}">
                <a16:creationId xmlns:a16="http://schemas.microsoft.com/office/drawing/2014/main" id="{3157B55B-F8BD-8678-C345-821B05F848C9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590800"/>
            <a:ext cx="609600" cy="27432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8379" name="Text Box 10">
            <a:extLst>
              <a:ext uri="{FF2B5EF4-FFF2-40B4-BE49-F238E27FC236}">
                <a16:creationId xmlns:a16="http://schemas.microsoft.com/office/drawing/2014/main" id="{1A954A62-1456-43D9-DBAE-04515BAB8F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6D11E-7CB6-B38F-2083-3B91F9665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Search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FA4AB0-E4AD-F2BD-54F6-D022672FC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8281" y="1623263"/>
            <a:ext cx="5969759" cy="385485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1AA7C9-D119-8BCD-1402-17042133C839}"/>
              </a:ext>
            </a:extLst>
          </p:cNvPr>
          <p:cNvSpPr txBox="1"/>
          <p:nvPr/>
        </p:nvSpPr>
        <p:spPr>
          <a:xfrm>
            <a:off x="6152575" y="5478120"/>
            <a:ext cx="52032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rgbClr val="565656"/>
                </a:solidFill>
                <a:effectLst/>
                <a:latin typeface="Helvetica" pitchFamily="2" charset="0"/>
              </a:rPr>
              <a:t>A one-dimensional state-space landscape in which elevation corresponds </a:t>
            </a:r>
          </a:p>
          <a:p>
            <a:r>
              <a:rPr lang="en-GB" sz="1200" dirty="0">
                <a:solidFill>
                  <a:srgbClr val="565656"/>
                </a:solidFill>
                <a:effectLst/>
                <a:latin typeface="Helvetica" pitchFamily="2" charset="0"/>
              </a:rPr>
              <a:t>to the objective function. The aim is to find the global maximum.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7BEAD4-557C-774D-4246-2925BEB60143}"/>
              </a:ext>
            </a:extLst>
          </p:cNvPr>
          <p:cNvSpPr txBox="1"/>
          <p:nvPr/>
        </p:nvSpPr>
        <p:spPr>
          <a:xfrm>
            <a:off x="836141" y="2125362"/>
            <a:ext cx="493171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70707"/>
                </a:solidFill>
                <a:effectLst/>
              </a:rPr>
              <a:t>Each point (state) in the landscape has an “elevation,” defined by the value of the objective function.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srgbClr val="070707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70707"/>
                </a:solidFill>
                <a:effectLst/>
              </a:rPr>
              <a:t>If elevation corresponds to an </a:t>
            </a:r>
            <a:r>
              <a:rPr lang="en-GB" sz="2000" dirty="0">
                <a:solidFill>
                  <a:srgbClr val="070707"/>
                </a:solidFill>
              </a:rPr>
              <a:t>o</a:t>
            </a:r>
            <a:r>
              <a:rPr lang="en-GB" sz="2000" dirty="0">
                <a:solidFill>
                  <a:srgbClr val="070707"/>
                </a:solidFill>
                <a:effectLst/>
              </a:rPr>
              <a:t>bjective</a:t>
            </a:r>
            <a:r>
              <a:rPr lang="en-GB" sz="2000" dirty="0">
                <a:solidFill>
                  <a:srgbClr val="070707"/>
                </a:solidFill>
              </a:rPr>
              <a:t> </a:t>
            </a:r>
            <a:r>
              <a:rPr lang="en-GB" sz="2000" dirty="0">
                <a:solidFill>
                  <a:srgbClr val="070707"/>
                </a:solidFill>
                <a:effectLst/>
              </a:rPr>
              <a:t>function, then the aim is to find the highest peak—a global maximum—and we call the process </a:t>
            </a:r>
            <a:r>
              <a:rPr lang="en-GB" sz="2000" b="1" dirty="0">
                <a:solidFill>
                  <a:srgbClr val="070707"/>
                </a:solidFill>
                <a:effectLst/>
              </a:rPr>
              <a:t>hill climbing</a:t>
            </a:r>
            <a:r>
              <a:rPr lang="en-GB" sz="2000" dirty="0">
                <a:solidFill>
                  <a:srgbClr val="070707"/>
                </a:solidFill>
                <a:effectLst/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srgbClr val="070707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70707"/>
                </a:solidFill>
                <a:effectLst/>
              </a:rPr>
              <a:t>If elevation corresponds to cost, then the aim is to find the lowest valley—a global minimum—and we call it </a:t>
            </a:r>
            <a:r>
              <a:rPr lang="en-GB" sz="2000" b="1" dirty="0">
                <a:solidFill>
                  <a:srgbClr val="070707"/>
                </a:solidFill>
                <a:effectLst/>
              </a:rPr>
              <a:t>gradient descent</a:t>
            </a:r>
            <a:r>
              <a:rPr lang="en-GB" sz="2000" dirty="0">
                <a:solidFill>
                  <a:srgbClr val="070707"/>
                </a:solidFill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077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عنصر نائب لرقم الشريحة 5">
            <a:extLst>
              <a:ext uri="{FF2B5EF4-FFF2-40B4-BE49-F238E27FC236}">
                <a16:creationId xmlns:a16="http://schemas.microsoft.com/office/drawing/2014/main" id="{E09915E1-D8BD-6650-5820-2517418D7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B012549-3E79-F14D-913C-D640A54B8222}" type="slidenum">
              <a:rPr lang="ar-SA" altLang="en-US"/>
              <a:pPr eaLnBrk="1" hangingPunct="1"/>
              <a:t>40</a:t>
            </a:fld>
            <a:endParaRPr lang="en-GB" altLang="en-US"/>
          </a:p>
        </p:txBody>
      </p:sp>
      <p:sp>
        <p:nvSpPr>
          <p:cNvPr id="59395" name="Rectangle 2">
            <a:extLst>
              <a:ext uri="{FF2B5EF4-FFF2-40B4-BE49-F238E27FC236}">
                <a16:creationId xmlns:a16="http://schemas.microsoft.com/office/drawing/2014/main" id="{5FFF4E8D-57CF-B780-ED6C-BDE79B46A6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59396" name="Line 3">
            <a:extLst>
              <a:ext uri="{FF2B5EF4-FFF2-40B4-BE49-F238E27FC236}">
                <a16:creationId xmlns:a16="http://schemas.microsoft.com/office/drawing/2014/main" id="{773535C3-6EA8-9209-075F-E7A7834DB132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397" name="Line 4">
            <a:extLst>
              <a:ext uri="{FF2B5EF4-FFF2-40B4-BE49-F238E27FC236}">
                <a16:creationId xmlns:a16="http://schemas.microsoft.com/office/drawing/2014/main" id="{40F449F9-557E-F3B5-06B7-60C139384A7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398" name="Freeform 5">
            <a:extLst>
              <a:ext uri="{FF2B5EF4-FFF2-40B4-BE49-F238E27FC236}">
                <a16:creationId xmlns:a16="http://schemas.microsoft.com/office/drawing/2014/main" id="{BA68456C-92CF-8BDB-AF13-13F71F018515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399" name="Oval 6">
            <a:extLst>
              <a:ext uri="{FF2B5EF4-FFF2-40B4-BE49-F238E27FC236}">
                <a16:creationId xmlns:a16="http://schemas.microsoft.com/office/drawing/2014/main" id="{6398ACE4-594C-D169-A37D-A1960FAEF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5105400"/>
            <a:ext cx="152400" cy="228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59400" name="Text Box 7">
            <a:extLst>
              <a:ext uri="{FF2B5EF4-FFF2-40B4-BE49-F238E27FC236}">
                <a16:creationId xmlns:a16="http://schemas.microsoft.com/office/drawing/2014/main" id="{37420C79-1B52-FE87-6E45-EDF2317B42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59401" name="Text Box 8">
            <a:extLst>
              <a:ext uri="{FF2B5EF4-FFF2-40B4-BE49-F238E27FC236}">
                <a16:creationId xmlns:a16="http://schemas.microsoft.com/office/drawing/2014/main" id="{D009E284-0DAC-31A4-0861-66F8614E67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59402" name="Line 9">
            <a:extLst>
              <a:ext uri="{FF2B5EF4-FFF2-40B4-BE49-F238E27FC236}">
                <a16:creationId xmlns:a16="http://schemas.microsoft.com/office/drawing/2014/main" id="{CDAB0C41-9E99-0C1A-165E-95E0AF9F8AC5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590800"/>
            <a:ext cx="609600" cy="27432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3" name="Text Box 10">
            <a:extLst>
              <a:ext uri="{FF2B5EF4-FFF2-40B4-BE49-F238E27FC236}">
                <a16:creationId xmlns:a16="http://schemas.microsoft.com/office/drawing/2014/main" id="{46990395-E079-189F-D77E-FCAA115C1D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عنصر نائب لرقم الشريحة 5">
            <a:extLst>
              <a:ext uri="{FF2B5EF4-FFF2-40B4-BE49-F238E27FC236}">
                <a16:creationId xmlns:a16="http://schemas.microsoft.com/office/drawing/2014/main" id="{09B3C40A-01E9-721F-FB40-ACF107C05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0F06C8F-2068-974C-B1B6-63899C639D55}" type="slidenum">
              <a:rPr lang="ar-SA" altLang="en-US"/>
              <a:pPr eaLnBrk="1" hangingPunct="1"/>
              <a:t>41</a:t>
            </a:fld>
            <a:endParaRPr lang="en-GB" altLang="en-US"/>
          </a:p>
        </p:txBody>
      </p:sp>
      <p:sp>
        <p:nvSpPr>
          <p:cNvPr id="60419" name="Rectangle 2">
            <a:extLst>
              <a:ext uri="{FF2B5EF4-FFF2-40B4-BE49-F238E27FC236}">
                <a16:creationId xmlns:a16="http://schemas.microsoft.com/office/drawing/2014/main" id="{CDE4A5A3-3DA8-EF7B-C090-9656D45562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43200" y="857250"/>
            <a:ext cx="7793038" cy="819150"/>
          </a:xfrm>
        </p:spPr>
        <p:txBody>
          <a:bodyPr/>
          <a:lstStyle/>
          <a:p>
            <a:pPr eaLnBrk="1" hangingPunct="1"/>
            <a:r>
              <a:rPr lang="fr-FR" altLang="en-US"/>
              <a:t>Simulated Annealing</a:t>
            </a:r>
            <a:endParaRPr lang="en-US" altLang="en-US"/>
          </a:p>
        </p:txBody>
      </p:sp>
      <p:sp>
        <p:nvSpPr>
          <p:cNvPr id="60420" name="Line 3">
            <a:extLst>
              <a:ext uri="{FF2B5EF4-FFF2-40B4-BE49-F238E27FC236}">
                <a16:creationId xmlns:a16="http://schemas.microsoft.com/office/drawing/2014/main" id="{892C9E33-BF2D-0500-189F-00962BE6CFE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2133600"/>
            <a:ext cx="0" cy="3733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0421" name="Line 4">
            <a:extLst>
              <a:ext uri="{FF2B5EF4-FFF2-40B4-BE49-F238E27FC236}">
                <a16:creationId xmlns:a16="http://schemas.microsoft.com/office/drawing/2014/main" id="{074E5966-45BF-93B5-8B76-56B97BB5E2EF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867400"/>
            <a:ext cx="6096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0422" name="Freeform 5">
            <a:extLst>
              <a:ext uri="{FF2B5EF4-FFF2-40B4-BE49-F238E27FC236}">
                <a16:creationId xmlns:a16="http://schemas.microsoft.com/office/drawing/2014/main" id="{4BE2E30B-E50E-C5A4-3E4D-6989D2B70FE5}"/>
              </a:ext>
            </a:extLst>
          </p:cNvPr>
          <p:cNvSpPr>
            <a:spLocks/>
          </p:cNvSpPr>
          <p:nvPr/>
        </p:nvSpPr>
        <p:spPr bwMode="auto">
          <a:xfrm>
            <a:off x="4114800" y="2057400"/>
            <a:ext cx="4191000" cy="3416300"/>
          </a:xfrm>
          <a:custGeom>
            <a:avLst/>
            <a:gdLst>
              <a:gd name="T0" fmla="*/ 0 w 2640"/>
              <a:gd name="T1" fmla="*/ 384 h 2152"/>
              <a:gd name="T2" fmla="*/ 384 w 2640"/>
              <a:gd name="T3" fmla="*/ 1536 h 2152"/>
              <a:gd name="T4" fmla="*/ 960 w 2640"/>
              <a:gd name="T5" fmla="*/ 960 h 2152"/>
              <a:gd name="T6" fmla="*/ 1344 w 2640"/>
              <a:gd name="T7" fmla="*/ 2064 h 2152"/>
              <a:gd name="T8" fmla="*/ 1776 w 2640"/>
              <a:gd name="T9" fmla="*/ 432 h 2152"/>
              <a:gd name="T10" fmla="*/ 2160 w 2640"/>
              <a:gd name="T11" fmla="*/ 1008 h 2152"/>
              <a:gd name="T12" fmla="*/ 2640 w 2640"/>
              <a:gd name="T13" fmla="*/ 0 h 215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640"/>
              <a:gd name="T22" fmla="*/ 0 h 2152"/>
              <a:gd name="T23" fmla="*/ 2640 w 2640"/>
              <a:gd name="T24" fmla="*/ 2152 h 215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640" h="2152">
                <a:moveTo>
                  <a:pt x="0" y="384"/>
                </a:moveTo>
                <a:cubicBezTo>
                  <a:pt x="112" y="912"/>
                  <a:pt x="224" y="1440"/>
                  <a:pt x="384" y="1536"/>
                </a:cubicBezTo>
                <a:cubicBezTo>
                  <a:pt x="544" y="1632"/>
                  <a:pt x="800" y="872"/>
                  <a:pt x="960" y="960"/>
                </a:cubicBezTo>
                <a:cubicBezTo>
                  <a:pt x="1120" y="1048"/>
                  <a:pt x="1208" y="2152"/>
                  <a:pt x="1344" y="2064"/>
                </a:cubicBezTo>
                <a:cubicBezTo>
                  <a:pt x="1480" y="1976"/>
                  <a:pt x="1640" y="608"/>
                  <a:pt x="1776" y="432"/>
                </a:cubicBezTo>
                <a:cubicBezTo>
                  <a:pt x="1912" y="256"/>
                  <a:pt x="2016" y="1080"/>
                  <a:pt x="2160" y="1008"/>
                </a:cubicBezTo>
                <a:cubicBezTo>
                  <a:pt x="2304" y="936"/>
                  <a:pt x="2560" y="168"/>
                  <a:pt x="264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0423" name="Oval 6">
            <a:extLst>
              <a:ext uri="{FF2B5EF4-FFF2-40B4-BE49-F238E27FC236}">
                <a16:creationId xmlns:a16="http://schemas.microsoft.com/office/drawing/2014/main" id="{BE46549E-8583-D2FC-B813-DE598B30D0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5105400"/>
            <a:ext cx="152400" cy="2286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ar-SA" altLang="en-US"/>
          </a:p>
        </p:txBody>
      </p:sp>
      <p:sp>
        <p:nvSpPr>
          <p:cNvPr id="60424" name="Text Box 7">
            <a:extLst>
              <a:ext uri="{FF2B5EF4-FFF2-40B4-BE49-F238E27FC236}">
                <a16:creationId xmlns:a16="http://schemas.microsoft.com/office/drawing/2014/main" id="{7F431822-82E8-6988-2992-8795BBDBC7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2057401"/>
            <a:ext cx="990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Cost</a:t>
            </a:r>
            <a:endParaRPr lang="en-GB" altLang="en-US"/>
          </a:p>
        </p:txBody>
      </p:sp>
      <p:sp>
        <p:nvSpPr>
          <p:cNvPr id="60425" name="Text Box 8">
            <a:extLst>
              <a:ext uri="{FF2B5EF4-FFF2-40B4-BE49-F238E27FC236}">
                <a16:creationId xmlns:a16="http://schemas.microsoft.com/office/drawing/2014/main" id="{668E2D64-B59A-0EE9-F2A1-29A1CDEF37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0200" y="5867401"/>
            <a:ext cx="1066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States</a:t>
            </a:r>
            <a:endParaRPr lang="en-GB" altLang="en-US"/>
          </a:p>
        </p:txBody>
      </p:sp>
      <p:sp>
        <p:nvSpPr>
          <p:cNvPr id="60426" name="Line 9">
            <a:extLst>
              <a:ext uri="{FF2B5EF4-FFF2-40B4-BE49-F238E27FC236}">
                <a16:creationId xmlns:a16="http://schemas.microsoft.com/office/drawing/2014/main" id="{A6C69F88-0D38-AEA6-539C-CB0B23E841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590800"/>
            <a:ext cx="609600" cy="2743200"/>
          </a:xfrm>
          <a:prstGeom prst="line">
            <a:avLst/>
          </a:prstGeom>
          <a:noFill/>
          <a:ln w="28575" cap="rnd">
            <a:solidFill>
              <a:schemeClr val="tx1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0427" name="Text Box 10">
            <a:extLst>
              <a:ext uri="{FF2B5EF4-FFF2-40B4-BE49-F238E27FC236}">
                <a16:creationId xmlns:a16="http://schemas.microsoft.com/office/drawing/2014/main" id="{14D4506E-E4F0-BCAA-9220-E95463BBBA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2133601"/>
            <a:ext cx="762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/>
              <a:t>Best</a:t>
            </a:r>
            <a:endParaRPr lang="en-GB" altLang="en-US"/>
          </a:p>
        </p:txBody>
      </p:sp>
      <p:sp>
        <p:nvSpPr>
          <p:cNvPr id="60428" name="Line 11">
            <a:extLst>
              <a:ext uri="{FF2B5EF4-FFF2-40B4-BE49-F238E27FC236}">
                <a16:creationId xmlns:a16="http://schemas.microsoft.com/office/drawing/2014/main" id="{6F933CDB-0C20-D889-97C7-42381AB5B5C9}"/>
              </a:ext>
            </a:extLst>
          </p:cNvPr>
          <p:cNvSpPr>
            <a:spLocks noChangeShapeType="1"/>
          </p:cNvSpPr>
          <p:nvPr/>
        </p:nvSpPr>
        <p:spPr bwMode="auto">
          <a:xfrm>
            <a:off x="6248400" y="53340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0429" name="Line 12">
            <a:extLst>
              <a:ext uri="{FF2B5EF4-FFF2-40B4-BE49-F238E27FC236}">
                <a16:creationId xmlns:a16="http://schemas.microsoft.com/office/drawing/2014/main" id="{963FEC2D-5BCB-7261-A1B8-BC0F4DDA75D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657600" y="5334000"/>
            <a:ext cx="2590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BB074-379A-9A96-9ACD-956D85800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Terminologies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92EBF-4566-6E4D-17FE-67CE1C491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A high point is called a </a:t>
            </a:r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maximum (plural maxima).</a:t>
            </a: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 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</a:rPr>
              <a:t>A</a:t>
            </a: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 low point is called a </a:t>
            </a:r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minimum (plural minima).</a:t>
            </a:r>
            <a:endParaRPr lang="en-GB" sz="2400" b="0" i="0" u="none" strike="noStrike" dirty="0">
              <a:solidFill>
                <a:srgbClr val="000000"/>
              </a:solidFill>
              <a:effectLst/>
            </a:endParaRPr>
          </a:p>
          <a:p>
            <a:pPr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We say </a:t>
            </a:r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local maximum (or minimum)</a:t>
            </a: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 when 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there may be higher (or lower) points 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elsewhere but not nearby.</a:t>
            </a:r>
          </a:p>
          <a:p>
            <a:pPr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The </a:t>
            </a:r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maximum or minimum</a:t>
            </a: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 over the entire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 dirty="0">
                <a:solidFill>
                  <a:srgbClr val="000000"/>
                </a:solidFill>
                <a:effectLst/>
              </a:rPr>
              <a:t>function is called an "</a:t>
            </a:r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Absolute" or "Global" </a:t>
            </a:r>
          </a:p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i="0" u="none" strike="noStrike" dirty="0">
                <a:solidFill>
                  <a:srgbClr val="000000"/>
                </a:solidFill>
                <a:effectLst/>
              </a:rPr>
              <a:t> maximum or minimum.</a:t>
            </a:r>
            <a:br>
              <a:rPr lang="en-GB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DE560C-4F16-7A38-96EE-34FCFDCF20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97" t="45024" r="38845" b="31320"/>
          <a:stretch/>
        </p:blipFill>
        <p:spPr>
          <a:xfrm>
            <a:off x="6992112" y="2949315"/>
            <a:ext cx="4365772" cy="274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79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D86E3-AE0E-8E00-C6A3-FC0A4C415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061DB-3B52-54FA-D27E-7A829C1F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015731"/>
            <a:ext cx="9520158" cy="4037749"/>
          </a:xfrm>
        </p:spPr>
        <p:txBody>
          <a:bodyPr>
            <a:normAutofit fontScale="40000" lnSpcReduction="20000"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GB" sz="6000" b="1" i="0" u="none" strike="noStrike" dirty="0">
                <a:solidFill>
                  <a:srgbClr val="000000"/>
                </a:solidFill>
                <a:effectLst/>
              </a:rPr>
              <a:t>Find the maxima and minima for a function:</a:t>
            </a:r>
            <a:endParaRPr lang="en-GB" sz="6000" b="0" i="0" u="none" strike="noStrike" dirty="0">
              <a:solidFill>
                <a:srgbClr val="000000"/>
              </a:solidFill>
              <a:effectLst/>
            </a:endParaRPr>
          </a:p>
          <a:p>
            <a:pPr marL="134874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0" b="1" i="0" u="none" strike="noStrike" dirty="0">
                <a:effectLst/>
              </a:rPr>
              <a:t>y = 5x</a:t>
            </a:r>
            <a:r>
              <a:rPr lang="en-GB" sz="7000" b="1" i="0" u="none" strike="noStrike" baseline="30000" dirty="0">
                <a:effectLst/>
              </a:rPr>
              <a:t>3</a:t>
            </a:r>
            <a:r>
              <a:rPr lang="en-GB" sz="7000" b="1" i="0" u="none" strike="noStrike" dirty="0">
                <a:effectLst/>
              </a:rPr>
              <a:t> + 2x</a:t>
            </a:r>
            <a:r>
              <a:rPr lang="en-GB" sz="7000" b="1" i="0" u="none" strike="noStrike" baseline="30000" dirty="0">
                <a:effectLst/>
              </a:rPr>
              <a:t>2</a:t>
            </a:r>
            <a:r>
              <a:rPr lang="en-GB" sz="7000" b="1" i="0" u="none" strike="noStrike" dirty="0">
                <a:effectLst/>
              </a:rPr>
              <a:t> − 3x       (1)</a:t>
            </a:r>
          </a:p>
          <a:p>
            <a:r>
              <a:rPr lang="en-GB" sz="6000" b="1" u="sng" dirty="0">
                <a:solidFill>
                  <a:schemeClr val="accent5"/>
                </a:solidFill>
              </a:rPr>
              <a:t>Solution:</a:t>
            </a:r>
          </a:p>
          <a:p>
            <a:pPr marL="1200150" lvl="1" indent="-742950">
              <a:spcBef>
                <a:spcPts val="0"/>
              </a:spcBef>
              <a:buFont typeface="+mj-lt"/>
              <a:buAutoNum type="arabicParenR"/>
            </a:pPr>
            <a:r>
              <a:rPr lang="en-GB" sz="6000" b="0" i="0" u="none" strike="noStrike" dirty="0">
                <a:solidFill>
                  <a:schemeClr val="accent5"/>
                </a:solidFill>
                <a:effectLst/>
              </a:rPr>
              <a:t>Apply first derivative to equation (1)</a:t>
            </a:r>
          </a:p>
          <a:p>
            <a:pPr marL="1371600" lvl="3" indent="0">
              <a:buNone/>
            </a:pPr>
            <a:r>
              <a:rPr lang="en-GB" sz="4500" dirty="0">
                <a:solidFill>
                  <a:schemeClr val="accent5"/>
                </a:solidFill>
              </a:rPr>
              <a:t>y’</a:t>
            </a:r>
            <a:r>
              <a:rPr lang="en-GB" sz="4500" b="0" i="0" u="none" strike="noStrike" dirty="0">
                <a:solidFill>
                  <a:schemeClr val="accent5"/>
                </a:solidFill>
                <a:effectLst/>
              </a:rPr>
              <a:t> = 15x</a:t>
            </a:r>
            <a:r>
              <a:rPr lang="en-GB" sz="4500" b="0" i="0" u="none" strike="noStrike" baseline="30000" dirty="0">
                <a:solidFill>
                  <a:schemeClr val="accent5"/>
                </a:solidFill>
                <a:effectLst/>
              </a:rPr>
              <a:t>2</a:t>
            </a:r>
            <a:r>
              <a:rPr lang="en-GB" sz="4500" b="0" i="0" u="none" strike="noStrike" dirty="0">
                <a:solidFill>
                  <a:schemeClr val="accent5"/>
                </a:solidFill>
                <a:effectLst/>
              </a:rPr>
              <a:t> + 4x – 3                          (2)</a:t>
            </a:r>
          </a:p>
          <a:p>
            <a:pPr marL="1200150" lvl="1" indent="-742950" algn="just">
              <a:spcBef>
                <a:spcPts val="0"/>
              </a:spcBef>
              <a:buFont typeface="+mj-lt"/>
              <a:buAutoNum type="arabicParenR"/>
            </a:pPr>
            <a:r>
              <a:rPr lang="en-GB" sz="6000" b="0" i="0" u="none" strike="noStrike" dirty="0">
                <a:solidFill>
                  <a:schemeClr val="accent5"/>
                </a:solidFill>
                <a:effectLst/>
              </a:rPr>
              <a:t>Find the value of x </a:t>
            </a:r>
          </a:p>
          <a:p>
            <a:pPr marL="1371600" lvl="3" indent="0" algn="just">
              <a:spcBef>
                <a:spcPts val="0"/>
              </a:spcBef>
              <a:buNone/>
            </a:pPr>
            <a:r>
              <a:rPr lang="en-GB" sz="4500" b="0" i="0" u="none" strike="noStrike" dirty="0">
                <a:solidFill>
                  <a:schemeClr val="accent5"/>
                </a:solidFill>
                <a:effectLst/>
              </a:rPr>
              <a:t>15x</a:t>
            </a:r>
            <a:r>
              <a:rPr lang="en-GB" sz="4500" b="0" i="0" u="none" strike="noStrike" baseline="30000" dirty="0">
                <a:solidFill>
                  <a:schemeClr val="accent5"/>
                </a:solidFill>
                <a:effectLst/>
              </a:rPr>
              <a:t>2</a:t>
            </a:r>
            <a:r>
              <a:rPr lang="en-GB" sz="4500" b="0" i="0" u="none" strike="noStrike" dirty="0">
                <a:solidFill>
                  <a:schemeClr val="accent5"/>
                </a:solidFill>
                <a:effectLst/>
              </a:rPr>
              <a:t>+9x-5x−3=0    </a:t>
            </a:r>
          </a:p>
          <a:p>
            <a:pPr marL="1371600" lvl="3" indent="0" algn="just">
              <a:spcBef>
                <a:spcPts val="0"/>
              </a:spcBef>
              <a:buNone/>
            </a:pPr>
            <a:r>
              <a:rPr lang="en-GB" sz="4500" b="0" i="0" u="none" strike="noStrike" dirty="0">
                <a:solidFill>
                  <a:schemeClr val="accent5"/>
                </a:solidFill>
                <a:effectLst/>
              </a:rPr>
              <a:t>3x(5x+3)-1(5x+3)=0 using factorization </a:t>
            </a:r>
          </a:p>
          <a:p>
            <a:pPr marL="1371600" lvl="3" indent="0" algn="just">
              <a:spcBef>
                <a:spcPts val="0"/>
              </a:spcBef>
              <a:buNone/>
            </a:pPr>
            <a:r>
              <a:rPr lang="en-GB" sz="4500" b="0" i="0" u="none" strike="noStrike" dirty="0">
                <a:solidFill>
                  <a:schemeClr val="accent5"/>
                </a:solidFill>
                <a:effectLst/>
              </a:rPr>
              <a:t>(3x-1)(5x+3)=0 </a:t>
            </a:r>
          </a:p>
          <a:p>
            <a:pPr marL="1371600" lvl="3" indent="0" algn="just">
              <a:spcBef>
                <a:spcPts val="0"/>
              </a:spcBef>
              <a:buNone/>
            </a:pPr>
            <a:r>
              <a:rPr lang="en-GB" sz="4500" b="0" i="0" u="none" strike="noStrike" dirty="0">
                <a:solidFill>
                  <a:schemeClr val="accent5"/>
                </a:solidFill>
                <a:effectLst/>
              </a:rPr>
              <a:t>x=1/3,   x=-3/5 </a:t>
            </a:r>
          </a:p>
          <a:p>
            <a:pPr marL="1371600" lvl="3" indent="0" algn="just">
              <a:spcBef>
                <a:spcPts val="0"/>
              </a:spcBef>
              <a:buNone/>
            </a:pPr>
            <a:r>
              <a:rPr lang="en-GB" sz="4500" b="0" i="0" u="sng" strike="noStrike" dirty="0">
                <a:solidFill>
                  <a:schemeClr val="accent5"/>
                </a:solidFill>
                <a:effectLst/>
              </a:rPr>
              <a:t>At x=1/3: </a:t>
            </a:r>
            <a:r>
              <a:rPr lang="en-GB" sz="4500" b="0" i="0" u="none" strike="noStrike" dirty="0">
                <a:solidFill>
                  <a:schemeClr val="accent5"/>
                </a:solidFill>
                <a:effectLst/>
              </a:rPr>
              <a:t> </a:t>
            </a:r>
          </a:p>
          <a:p>
            <a:pPr marL="1371600" lvl="3" indent="0" algn="just">
              <a:spcBef>
                <a:spcPts val="0"/>
              </a:spcBef>
              <a:buNone/>
            </a:pPr>
            <a:r>
              <a:rPr lang="en-GB" sz="4500" dirty="0">
                <a:solidFill>
                  <a:schemeClr val="accent5"/>
                </a:solidFill>
              </a:rPr>
              <a:t>y’=15(1/3)</a:t>
            </a:r>
            <a:r>
              <a:rPr lang="en-GB" sz="4500" baseline="30000" dirty="0">
                <a:solidFill>
                  <a:schemeClr val="accent5"/>
                </a:solidFill>
              </a:rPr>
              <a:t>2</a:t>
            </a:r>
            <a:r>
              <a:rPr lang="en-GB" sz="4500" dirty="0">
                <a:solidFill>
                  <a:schemeClr val="accent5"/>
                </a:solidFill>
              </a:rPr>
              <a:t> +4(1/3) – 3 = 0</a:t>
            </a:r>
            <a:endParaRPr lang="en-GB" sz="4500" b="0" i="0" u="none" strike="noStrike" dirty="0">
              <a:solidFill>
                <a:schemeClr val="accent5"/>
              </a:solidFill>
              <a:effectLst/>
            </a:endParaRPr>
          </a:p>
          <a:p>
            <a:pPr marL="1371600" lvl="3" indent="0" algn="just">
              <a:spcBef>
                <a:spcPts val="0"/>
              </a:spcBef>
              <a:buNone/>
            </a:pPr>
            <a:r>
              <a:rPr lang="en-GB" sz="4500" b="0" i="0" u="sng" strike="noStrike" dirty="0">
                <a:solidFill>
                  <a:schemeClr val="accent5"/>
                </a:solidFill>
                <a:effectLst/>
              </a:rPr>
              <a:t>At x=-3/5:</a:t>
            </a:r>
            <a:endParaRPr lang="en-GB" sz="4500" b="0" i="0" u="none" strike="noStrike" dirty="0">
              <a:solidFill>
                <a:schemeClr val="accent5"/>
              </a:solidFill>
              <a:effectLst/>
            </a:endParaRPr>
          </a:p>
          <a:p>
            <a:pPr marL="1371600" lvl="3" indent="0" algn="just">
              <a:spcBef>
                <a:spcPts val="0"/>
              </a:spcBef>
              <a:buNone/>
            </a:pPr>
            <a:r>
              <a:rPr lang="en-GB" sz="4500" dirty="0">
                <a:solidFill>
                  <a:schemeClr val="accent5"/>
                </a:solidFill>
              </a:rPr>
              <a:t>y’= 15(-3/5)</a:t>
            </a:r>
            <a:r>
              <a:rPr lang="en-GB" sz="4500" baseline="30000" dirty="0">
                <a:solidFill>
                  <a:schemeClr val="accent5"/>
                </a:solidFill>
              </a:rPr>
              <a:t>2</a:t>
            </a:r>
            <a:r>
              <a:rPr lang="en-GB" sz="4500" dirty="0">
                <a:solidFill>
                  <a:schemeClr val="accent5"/>
                </a:solidFill>
              </a:rPr>
              <a:t> +4(-3/5) – 3 = 0</a:t>
            </a:r>
            <a:endParaRPr lang="en-GB" sz="4500" b="0" i="0" u="none" strike="noStrike" dirty="0">
              <a:solidFill>
                <a:schemeClr val="accent5"/>
              </a:solidFill>
              <a:effectLst/>
            </a:endParaRPr>
          </a:p>
          <a:p>
            <a:pPr marL="1371600" lvl="3" indent="0" algn="just">
              <a:spcBef>
                <a:spcPts val="0"/>
              </a:spcBef>
              <a:buNone/>
            </a:pPr>
            <a:endParaRPr lang="en-GB" sz="3800" b="0" i="0" u="none" strike="noStrike" dirty="0">
              <a:solidFill>
                <a:schemeClr val="accent5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37152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9BB2A-E150-0ED0-A0C6-24F430B6B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9CBCC-97BB-E276-F38E-914480AB9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1" indent="-457200" algn="just">
              <a:spcBef>
                <a:spcPts val="0"/>
              </a:spcBef>
              <a:buFont typeface="+mj-lt"/>
              <a:buAutoNum type="arabicParenR" startAt="3"/>
            </a:pPr>
            <a:r>
              <a:rPr lang="en-GB" sz="2400" dirty="0">
                <a:solidFill>
                  <a:schemeClr val="accent5"/>
                </a:solidFill>
              </a:rPr>
              <a:t>Apply derivative once more to equation (2), the second derivative</a:t>
            </a:r>
            <a:endParaRPr lang="en-GB" sz="2400" b="0" i="0" u="none" strike="noStrike" dirty="0">
              <a:solidFill>
                <a:schemeClr val="accent5"/>
              </a:solidFill>
              <a:effectLst/>
            </a:endParaRPr>
          </a:p>
          <a:p>
            <a:pPr marL="914400" lvl="2" indent="0" algn="just"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000" dirty="0">
                <a:solidFill>
                  <a:schemeClr val="accent5"/>
                </a:solidFill>
              </a:rPr>
              <a:t>y'' = 30x + 4                                   (3)</a:t>
            </a:r>
            <a:endParaRPr lang="en-GB" sz="2000" u="sng" dirty="0">
              <a:solidFill>
                <a:schemeClr val="accent5"/>
              </a:solidFill>
            </a:endParaRPr>
          </a:p>
          <a:p>
            <a:pPr marL="914400" lvl="2" indent="0" algn="just"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600" b="0" i="0" u="sng" strike="noStrike" dirty="0">
                <a:solidFill>
                  <a:schemeClr val="accent5"/>
                </a:solidFill>
                <a:effectLst/>
              </a:rPr>
              <a:t>At x = −3/5: </a:t>
            </a:r>
            <a:endParaRPr lang="en-GB" sz="1600" b="0" i="0" u="none" strike="noStrike" dirty="0">
              <a:solidFill>
                <a:schemeClr val="accent5"/>
              </a:solidFill>
              <a:effectLst/>
            </a:endParaRPr>
          </a:p>
          <a:p>
            <a:pPr marL="914400" lvl="2" indent="0">
              <a:spcBef>
                <a:spcPts val="0"/>
              </a:spcBef>
              <a:buNone/>
            </a:pPr>
            <a:r>
              <a:rPr lang="en-GB" sz="1600" b="0" i="0" u="none" strike="noStrike" dirty="0">
                <a:solidFill>
                  <a:schemeClr val="accent5"/>
                </a:solidFill>
                <a:effectLst/>
              </a:rPr>
              <a:t>y'' = 30(−3/5) + 4 = −14</a:t>
            </a:r>
          </a:p>
          <a:p>
            <a:pPr marL="914400" lvl="2" indent="0">
              <a:spcBef>
                <a:spcPts val="0"/>
              </a:spcBef>
              <a:buNone/>
            </a:pPr>
            <a:r>
              <a:rPr lang="en-GB" sz="1600" b="0" i="0" u="none" strike="noStrike" dirty="0">
                <a:solidFill>
                  <a:schemeClr val="accent5"/>
                </a:solidFill>
                <a:effectLst/>
              </a:rPr>
              <a:t>it is less than 0, so </a:t>
            </a:r>
            <a:r>
              <a:rPr lang="en-GB" sz="1600" b="1" i="0" u="none" strike="noStrike" dirty="0">
                <a:solidFill>
                  <a:schemeClr val="accent5"/>
                </a:solidFill>
                <a:effectLst/>
              </a:rPr>
              <a:t>−3/5 is a local maximum</a:t>
            </a:r>
            <a:br>
              <a:rPr lang="en-GB" sz="1600" b="0" i="0" u="none" strike="noStrike" dirty="0">
                <a:solidFill>
                  <a:schemeClr val="accent5"/>
                </a:solidFill>
                <a:effectLst/>
              </a:rPr>
            </a:br>
            <a:r>
              <a:rPr lang="en-GB" sz="1600" b="0" i="0" u="sng" strike="noStrike" dirty="0">
                <a:solidFill>
                  <a:schemeClr val="accent5"/>
                </a:solidFill>
                <a:effectLst/>
              </a:rPr>
              <a:t>At x = +1/3:</a:t>
            </a:r>
            <a:endParaRPr lang="en-GB" sz="1600" b="0" i="0" u="none" strike="noStrike" dirty="0">
              <a:solidFill>
                <a:schemeClr val="accent5"/>
              </a:solidFill>
              <a:effectLst/>
            </a:endParaRPr>
          </a:p>
          <a:p>
            <a:pPr marL="914400" lvl="2" indent="0">
              <a:spcBef>
                <a:spcPts val="0"/>
              </a:spcBef>
              <a:buNone/>
            </a:pPr>
            <a:r>
              <a:rPr lang="en-GB" sz="1600" b="0" i="0" u="none" strike="noStrike" dirty="0">
                <a:solidFill>
                  <a:schemeClr val="accent5"/>
                </a:solidFill>
                <a:effectLst/>
              </a:rPr>
              <a:t>y'' = 30(+1/3) + 4 = +14</a:t>
            </a:r>
          </a:p>
          <a:p>
            <a:pPr marL="914400" lvl="2" indent="0">
              <a:buNone/>
            </a:pPr>
            <a:r>
              <a:rPr lang="en-GB" sz="1600" b="0" i="0" u="none" strike="noStrike" dirty="0">
                <a:solidFill>
                  <a:schemeClr val="accent5"/>
                </a:solidFill>
                <a:effectLst/>
              </a:rPr>
              <a:t>it is greater than 0, so </a:t>
            </a:r>
            <a:r>
              <a:rPr lang="en-GB" sz="1600" b="1" i="0" u="none" strike="noStrike" dirty="0">
                <a:solidFill>
                  <a:schemeClr val="accent5"/>
                </a:solidFill>
                <a:effectLst/>
              </a:rPr>
              <a:t>+1/3 is a local minimum</a:t>
            </a:r>
            <a:endParaRPr lang="en-US" sz="16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294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ECD0B-5422-6DFD-137E-8C2ED62F1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/>
              </a:rPr>
              <a:t>Hill-Climbing </a:t>
            </a:r>
            <a:r>
              <a:rPr lang="en-GB" dirty="0"/>
              <a:t>S</a:t>
            </a:r>
            <a:r>
              <a:rPr lang="en-GB" dirty="0">
                <a:effectLst/>
              </a:rPr>
              <a:t>earch</a:t>
            </a:r>
            <a:br>
              <a:rPr lang="en-GB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F528-70AC-99D2-C40A-301B6DA6A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090" y="2045712"/>
            <a:ext cx="9759380" cy="399532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70707"/>
                </a:solidFill>
                <a:effectLst/>
              </a:rPr>
              <a:t>The hill-climbing search algorithm keeps track of one current state and on each iteration moves to the neighbouring state with highest value.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70707"/>
                </a:solidFill>
              </a:rPr>
              <a:t>h</a:t>
            </a:r>
            <a:r>
              <a:rPr lang="en-GB" dirty="0">
                <a:solidFill>
                  <a:srgbClr val="070707"/>
                </a:solidFill>
                <a:effectLst/>
              </a:rPr>
              <a:t>eads in the direction that provides the </a:t>
            </a:r>
            <a:r>
              <a:rPr lang="en-GB" b="1" dirty="0">
                <a:solidFill>
                  <a:srgbClr val="070707"/>
                </a:solidFill>
                <a:effectLst/>
              </a:rPr>
              <a:t>steepest ascent</a:t>
            </a:r>
            <a:r>
              <a:rPr lang="en-GB" dirty="0">
                <a:solidFill>
                  <a:srgbClr val="070707"/>
                </a:solidFill>
                <a:effectLst/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70707"/>
                </a:solidFill>
                <a:effectLst/>
              </a:rPr>
              <a:t>terminates when it reaches a “peak” where no neighbour has a higher value.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70707"/>
                </a:solidFill>
                <a:effectLst/>
              </a:rPr>
              <a:t>does not look ahead beyond the immediate neighbours of the current state.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70707"/>
                </a:solidFill>
              </a:rPr>
              <a:t>o</a:t>
            </a:r>
            <a:r>
              <a:rPr lang="en-GB" dirty="0">
                <a:solidFill>
                  <a:srgbClr val="070707"/>
                </a:solidFill>
                <a:effectLst/>
              </a:rPr>
              <a:t>ne way to use hill-climbing search is to use the negative of a heuristic cost function as the objective function; that will climb locally to the state with smallest heuristic distance to the goal.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70707"/>
                </a:solidFill>
              </a:rPr>
              <a:t>sometimes called greedy local search because it grabs a good neighbour state without thinking ahead about where to go next.</a:t>
            </a:r>
          </a:p>
          <a:p>
            <a:endParaRPr lang="en-GB" dirty="0">
              <a:solidFill>
                <a:srgbClr val="070707"/>
              </a:solidFill>
              <a:effectLst/>
            </a:endParaRPr>
          </a:p>
          <a:p>
            <a:endParaRPr lang="en-GB" dirty="0">
              <a:solidFill>
                <a:srgbClr val="070707"/>
              </a:solidFill>
              <a:effectLst/>
            </a:endParaRPr>
          </a:p>
          <a:p>
            <a:endParaRPr lang="en-GB" dirty="0">
              <a:solidFill>
                <a:srgbClr val="070707"/>
              </a:solidFill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405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E1C2-AC56-4FED-64F5-D2D4ADE2E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/>
                <a:latin typeface="+mn-lt"/>
              </a:rPr>
              <a:t>Hill-Climbing </a:t>
            </a:r>
            <a:r>
              <a:rPr lang="en-GB" dirty="0">
                <a:latin typeface="+mn-lt"/>
              </a:rPr>
              <a:t>S</a:t>
            </a:r>
            <a:r>
              <a:rPr lang="en-GB" dirty="0">
                <a:effectLst/>
                <a:latin typeface="+mn-lt"/>
              </a:rPr>
              <a:t>earch</a:t>
            </a:r>
            <a:br>
              <a:rPr lang="en-GB" dirty="0">
                <a:effectLst/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20A31-C8DE-DC22-A817-38EF148FF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effectLst/>
              </a:rPr>
              <a:t>The hill-climbing search algorithm, which is the most basic local search technique. At each step the current node is replaced by the best neighbour.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2BEC4A-FD7A-77D9-2BF5-4C56C8A29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745" y="3353778"/>
            <a:ext cx="7772400" cy="163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58450"/>
      </p:ext>
    </p:extLst>
  </p:cSld>
  <p:clrMapOvr>
    <a:masterClrMapping/>
  </p:clrMapOvr>
</p:sld>
</file>

<file path=ppt/theme/theme1.xml><?xml version="1.0" encoding="utf-8"?>
<a:theme xmlns:a="http://schemas.openxmlformats.org/drawingml/2006/main" name="أثر رجعي">
  <a:themeElements>
    <a:clrScheme name="بنفسجي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أثر رجعي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أثر رجعي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1044</TotalTime>
  <Words>1407</Words>
  <Application>Microsoft Office PowerPoint</Application>
  <PresentationFormat>Widescreen</PresentationFormat>
  <Paragraphs>268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Calibri</vt:lpstr>
      <vt:lpstr>Calibri Light</vt:lpstr>
      <vt:lpstr>Courier New</vt:lpstr>
      <vt:lpstr>Helvetica</vt:lpstr>
      <vt:lpstr>Tahoma</vt:lpstr>
      <vt:lpstr>Wingdings</vt:lpstr>
      <vt:lpstr>أثر رجعي</vt:lpstr>
      <vt:lpstr>Local Search</vt:lpstr>
      <vt:lpstr>Outlines </vt:lpstr>
      <vt:lpstr>Local Search and Optimization Problems </vt:lpstr>
      <vt:lpstr>Local Search </vt:lpstr>
      <vt:lpstr>Terminologies </vt:lpstr>
      <vt:lpstr>Example </vt:lpstr>
      <vt:lpstr>Example </vt:lpstr>
      <vt:lpstr>Hill-Climbing Search </vt:lpstr>
      <vt:lpstr>Hill-Climbing Search </vt:lpstr>
      <vt:lpstr>Example </vt:lpstr>
      <vt:lpstr>Example </vt:lpstr>
      <vt:lpstr>Example </vt:lpstr>
      <vt:lpstr>Hill-Climbing Search Pros/Cons </vt:lpstr>
      <vt:lpstr>Hill Climbing Types </vt:lpstr>
      <vt:lpstr>Simulated Annealing </vt:lpstr>
      <vt:lpstr>Simulated Annealing  </vt:lpstr>
      <vt:lpstr>Simulated Annealing 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 Search</dc:title>
  <dc:creator>Aliya Aleryani (CMP - Postgraduate Researcher)</dc:creator>
  <cp:lastModifiedBy>User</cp:lastModifiedBy>
  <cp:revision>40</cp:revision>
  <dcterms:created xsi:type="dcterms:W3CDTF">2022-10-06T01:22:13Z</dcterms:created>
  <dcterms:modified xsi:type="dcterms:W3CDTF">2023-05-02T09:45:50Z</dcterms:modified>
</cp:coreProperties>
</file>

<file path=docProps/thumbnail.jpeg>
</file>